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658" r:id="rId2"/>
    <p:sldId id="709" r:id="rId3"/>
    <p:sldId id="710" r:id="rId4"/>
    <p:sldId id="708" r:id="rId5"/>
    <p:sldId id="723" r:id="rId6"/>
    <p:sldId id="717" r:id="rId7"/>
    <p:sldId id="716" r:id="rId8"/>
    <p:sldId id="686" r:id="rId9"/>
    <p:sldId id="711" r:id="rId10"/>
    <p:sldId id="712" r:id="rId11"/>
    <p:sldId id="713" r:id="rId12"/>
    <p:sldId id="719" r:id="rId13"/>
    <p:sldId id="715" r:id="rId14"/>
    <p:sldId id="701" r:id="rId15"/>
    <p:sldId id="704" r:id="rId16"/>
    <p:sldId id="764" r:id="rId17"/>
    <p:sldId id="670" r:id="rId18"/>
    <p:sldId id="671" r:id="rId19"/>
    <p:sldId id="699" r:id="rId20"/>
    <p:sldId id="706" r:id="rId21"/>
    <p:sldId id="672" r:id="rId22"/>
    <p:sldId id="673" r:id="rId23"/>
    <p:sldId id="685" r:id="rId24"/>
    <p:sldId id="762" r:id="rId25"/>
    <p:sldId id="691" r:id="rId26"/>
    <p:sldId id="692" r:id="rId27"/>
    <p:sldId id="693" r:id="rId28"/>
    <p:sldId id="694" r:id="rId29"/>
    <p:sldId id="695" r:id="rId30"/>
    <p:sldId id="696" r:id="rId31"/>
    <p:sldId id="697" r:id="rId32"/>
    <p:sldId id="760" r:id="rId33"/>
    <p:sldId id="720" r:id="rId34"/>
    <p:sldId id="722" r:id="rId35"/>
    <p:sldId id="724" r:id="rId36"/>
    <p:sldId id="758" r:id="rId37"/>
    <p:sldId id="726" r:id="rId38"/>
    <p:sldId id="763" r:id="rId39"/>
    <p:sldId id="727" r:id="rId40"/>
    <p:sldId id="728" r:id="rId41"/>
    <p:sldId id="759" r:id="rId42"/>
    <p:sldId id="729" r:id="rId43"/>
    <p:sldId id="730" r:id="rId44"/>
    <p:sldId id="731" r:id="rId45"/>
    <p:sldId id="732" r:id="rId46"/>
    <p:sldId id="733" r:id="rId47"/>
    <p:sldId id="734" r:id="rId48"/>
    <p:sldId id="735" r:id="rId49"/>
    <p:sldId id="736" r:id="rId50"/>
    <p:sldId id="737" r:id="rId51"/>
    <p:sldId id="738" r:id="rId52"/>
    <p:sldId id="739" r:id="rId53"/>
    <p:sldId id="740" r:id="rId54"/>
    <p:sldId id="741" r:id="rId55"/>
    <p:sldId id="742" r:id="rId56"/>
    <p:sldId id="743" r:id="rId57"/>
    <p:sldId id="744" r:id="rId58"/>
    <p:sldId id="746" r:id="rId59"/>
    <p:sldId id="757" r:id="rId60"/>
    <p:sldId id="756" r:id="rId61"/>
    <p:sldId id="752" r:id="rId62"/>
    <p:sldId id="755" r:id="rId63"/>
    <p:sldId id="753" r:id="rId64"/>
    <p:sldId id="754" r:id="rId65"/>
    <p:sldId id="751" r:id="rId66"/>
    <p:sldId id="749" r:id="rId67"/>
    <p:sldId id="721" r:id="rId6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0000"/>
    <a:srgbClr val="009999"/>
    <a:srgbClr val="33CCFF"/>
    <a:srgbClr val="0000FF"/>
    <a:srgbClr val="0099CC"/>
    <a:srgbClr val="6666FF"/>
    <a:srgbClr val="3333FF"/>
    <a:srgbClr val="CC9900"/>
    <a:srgbClr val="FFFFCC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4" autoAdjust="0"/>
    <p:restoredTop sz="97131" autoAdjust="0"/>
  </p:normalViewPr>
  <p:slideViewPr>
    <p:cSldViewPr snapToGrid="0">
      <p:cViewPr varScale="1">
        <p:scale>
          <a:sx n="50" d="100"/>
          <a:sy n="50" d="100"/>
        </p:scale>
        <p:origin x="-5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17043200" cy="117043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1" tIns="47855" rIns="95711" bIns="47855" numCol="1" anchor="t" anchorCtr="0" compatLnSpc="1">
            <a:prstTxWarp prst="textNoShape">
              <a:avLst/>
            </a:prstTxWarp>
          </a:bodyPr>
          <a:lstStyle>
            <a:lvl1pPr defTabSz="956992">
              <a:defRPr sz="1300"/>
            </a:lvl1pPr>
          </a:lstStyle>
          <a:p>
            <a:endParaRPr lang="en-US" altLang="zh-CN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1"/>
            <a:ext cx="3170238" cy="4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1" tIns="47855" rIns="95711" bIns="47855" numCol="1" anchor="t" anchorCtr="0" compatLnSpc="1">
            <a:prstTxWarp prst="textNoShape">
              <a:avLst/>
            </a:prstTxWarp>
          </a:bodyPr>
          <a:lstStyle>
            <a:lvl1pPr algn="r" defTabSz="956992">
              <a:defRPr sz="1300"/>
            </a:lvl1pPr>
          </a:lstStyle>
          <a:p>
            <a:endParaRPr lang="en-US" altLang="zh-CN"/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89"/>
            <a:ext cx="3170238" cy="4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1" tIns="47855" rIns="95711" bIns="47855" numCol="1" anchor="b" anchorCtr="0" compatLnSpc="1">
            <a:prstTxWarp prst="textNoShape">
              <a:avLst/>
            </a:prstTxWarp>
          </a:bodyPr>
          <a:lstStyle>
            <a:lvl1pPr defTabSz="956992">
              <a:defRPr sz="1300"/>
            </a:lvl1pPr>
          </a:lstStyle>
          <a:p>
            <a:endParaRPr lang="en-US" altLang="zh-CN"/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9"/>
            <a:ext cx="3170238" cy="4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1" tIns="47855" rIns="95711" bIns="47855" numCol="1" anchor="b" anchorCtr="0" compatLnSpc="1">
            <a:prstTxWarp prst="textNoShape">
              <a:avLst/>
            </a:prstTxWarp>
          </a:bodyPr>
          <a:lstStyle>
            <a:lvl1pPr algn="r" defTabSz="956992">
              <a:defRPr sz="1300"/>
            </a:lvl1pPr>
          </a:lstStyle>
          <a:p>
            <a:fld id="{3D75E17C-36D3-4EBE-9181-4CECF03773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00957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9" tIns="47851" rIns="95699" bIns="47851" numCol="1" anchor="t" anchorCtr="0" compatLnSpc="1">
            <a:prstTxWarp prst="textNoShape">
              <a:avLst/>
            </a:prstTxWarp>
          </a:bodyPr>
          <a:lstStyle>
            <a:lvl1pPr defTabSz="956992">
              <a:defRPr sz="1300"/>
            </a:lvl1pPr>
          </a:lstStyle>
          <a:p>
            <a:endParaRPr lang="en-US" altLang="zh-C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1"/>
            <a:ext cx="3170238" cy="4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9" tIns="47851" rIns="95699" bIns="47851" numCol="1" anchor="t" anchorCtr="0" compatLnSpc="1">
            <a:prstTxWarp prst="textNoShape">
              <a:avLst/>
            </a:prstTxWarp>
          </a:bodyPr>
          <a:lstStyle>
            <a:lvl1pPr algn="r" defTabSz="956992">
              <a:defRPr sz="1300"/>
            </a:lvl1pPr>
          </a:lstStyle>
          <a:p>
            <a:endParaRPr lang="en-US" altLang="zh-CN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2" y="4560891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9" tIns="47851" rIns="95699" bIns="478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89"/>
            <a:ext cx="3170238" cy="4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9" tIns="47851" rIns="95699" bIns="47851" numCol="1" anchor="b" anchorCtr="0" compatLnSpc="1">
            <a:prstTxWarp prst="textNoShape">
              <a:avLst/>
            </a:prstTxWarp>
          </a:bodyPr>
          <a:lstStyle>
            <a:lvl1pPr defTabSz="956992">
              <a:defRPr sz="1300"/>
            </a:lvl1pPr>
          </a:lstStyle>
          <a:p>
            <a:endParaRPr lang="en-US" altLang="zh-CN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9"/>
            <a:ext cx="3170238" cy="4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9" tIns="47851" rIns="95699" bIns="47851" numCol="1" anchor="b" anchorCtr="0" compatLnSpc="1">
            <a:prstTxWarp prst="textNoShape">
              <a:avLst/>
            </a:prstTxWarp>
          </a:bodyPr>
          <a:lstStyle>
            <a:lvl1pPr algn="r" defTabSz="956992">
              <a:defRPr sz="1300"/>
            </a:lvl1pPr>
          </a:lstStyle>
          <a:p>
            <a:fld id="{909D569E-0A7D-4AD1-B0FF-73901A02120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988680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FB5B6-B97F-49E4-AEDF-515FF9DA630E}" type="slidenum">
              <a:rPr lang="zh-CN" altLang="en-US" smtClean="0">
                <a:cs typeface="Arial" charset="0"/>
              </a:rPr>
              <a:pPr/>
              <a:t>1</a:t>
            </a:fld>
            <a:endParaRPr lang="en-US" altLang="zh-CN" smtClean="0">
              <a:cs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Title: 0 minutes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C16266-80D1-4765-B3E4-8B724587D5EF}" type="slidenum">
              <a:rPr lang="en-US"/>
              <a:pPr/>
              <a:t>3</a:t>
            </a:fld>
            <a:endParaRPr 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FB5B6-B97F-49E4-AEDF-515FF9DA630E}" type="slidenum">
              <a:rPr lang="zh-CN" altLang="en-US" smtClean="0">
                <a:cs typeface="Arial" charset="0"/>
              </a:rPr>
              <a:pPr/>
              <a:t>35</a:t>
            </a:fld>
            <a:endParaRPr lang="en-US" altLang="zh-CN" smtClean="0">
              <a:cs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Title: 0 minutes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FB5B6-B97F-49E4-AEDF-515FF9DA630E}" type="slidenum">
              <a:rPr lang="zh-CN" altLang="en-US" smtClean="0">
                <a:cs typeface="Arial" charset="0"/>
              </a:rPr>
              <a:pPr/>
              <a:t>36</a:t>
            </a:fld>
            <a:endParaRPr lang="en-US" altLang="zh-CN" smtClean="0">
              <a:cs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Title: 0 minutes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8"/>
          <p:cNvSpPr>
            <a:spLocks noChangeArrowheads="1"/>
          </p:cNvSpPr>
          <p:nvPr/>
        </p:nvSpPr>
        <p:spPr bwMode="auto">
          <a:xfrm>
            <a:off x="8683625" y="6584950"/>
            <a:ext cx="473075" cy="273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95B1439F-907B-49B9-A94C-4ABAFB2CBDCB}" type="slidenum">
              <a:rPr lang="zh-CN" altLang="en-US" sz="900">
                <a:solidFill>
                  <a:srgbClr val="996633"/>
                </a:solidFill>
                <a:latin typeface="Lucida Sans" pitchFamily="34" charset="0"/>
                <a:ea typeface="宋体" pitchFamily="2" charset="-122"/>
              </a:rPr>
              <a:pPr algn="r"/>
              <a:t>‹#›</a:t>
            </a:fld>
            <a:endParaRPr lang="en-US" altLang="zh-CN" sz="900">
              <a:solidFill>
                <a:srgbClr val="996633"/>
              </a:solidFill>
              <a:latin typeface="Lucida Sans" pitchFamily="34" charset="0"/>
              <a:ea typeface="宋体" pitchFamily="2" charset="-122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mpd="tri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>
              <a:solidFill>
                <a:srgbClr val="996633"/>
              </a:solidFill>
              <a:ea typeface="宋体" pitchFamily="2" charset="-122"/>
            </a:endParaRPr>
          </a:p>
        </p:txBody>
      </p:sp>
      <p:sp>
        <p:nvSpPr>
          <p:cNvPr id="2052" name="Rectangle 10"/>
          <p:cNvSpPr>
            <a:spLocks noChangeArrowheads="1"/>
          </p:cNvSpPr>
          <p:nvPr/>
        </p:nvSpPr>
        <p:spPr bwMode="auto">
          <a:xfrm>
            <a:off x="152400" y="381000"/>
            <a:ext cx="228600" cy="15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HK" altLang="zh-HK">
              <a:ea typeface="新細明體" pitchFamily="18" charset="-120"/>
            </a:endParaRPr>
          </a:p>
        </p:txBody>
      </p:sp>
      <p:sp>
        <p:nvSpPr>
          <p:cNvPr id="2053" name="Rectangle 11"/>
          <p:cNvSpPr>
            <a:spLocks noChangeArrowheads="1"/>
          </p:cNvSpPr>
          <p:nvPr/>
        </p:nvSpPr>
        <p:spPr bwMode="auto">
          <a:xfrm>
            <a:off x="152400" y="403225"/>
            <a:ext cx="2286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HK" altLang="zh-HK">
              <a:ea typeface="新細明體" pitchFamily="18" charset="-120"/>
            </a:endParaRPr>
          </a:p>
        </p:txBody>
      </p:sp>
      <p:sp>
        <p:nvSpPr>
          <p:cNvPr id="2054" name="Rectangle 12"/>
          <p:cNvSpPr>
            <a:spLocks noChangeArrowheads="1"/>
          </p:cNvSpPr>
          <p:nvPr/>
        </p:nvSpPr>
        <p:spPr bwMode="auto">
          <a:xfrm>
            <a:off x="771525" y="266700"/>
            <a:ext cx="704850" cy="2651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HK" altLang="zh-HK">
              <a:ea typeface="新細明體" pitchFamily="18" charset="-120"/>
            </a:endParaRPr>
          </a:p>
        </p:txBody>
      </p:sp>
      <p:sp>
        <p:nvSpPr>
          <p:cNvPr id="1033" name="Text Box 28"/>
          <p:cNvSpPr txBox="1">
            <a:spLocks noChangeArrowheads="1"/>
          </p:cNvSpPr>
          <p:nvPr/>
        </p:nvSpPr>
        <p:spPr bwMode="auto">
          <a:xfrm>
            <a:off x="7826644" y="458141"/>
            <a:ext cx="124312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1200" b="1" dirty="0" smtClean="0">
                <a:solidFill>
                  <a:srgbClr val="002060"/>
                </a:solidFill>
                <a:latin typeface="Lucida Sans" pitchFamily="34" charset="0"/>
                <a:ea typeface="宋体" pitchFamily="2" charset="-122"/>
              </a:rPr>
              <a:t>Georgia Tech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120" y="421268"/>
            <a:ext cx="1145754" cy="12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0079" y="171989"/>
            <a:ext cx="694681" cy="22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http://t0.gstatic.com/images?q=tbn:ANd9GcS5Ieg1uwkMn_0i0K1M3ieJFTEuKpbPBKo5vb9B0rBztKLFs1wX6g&amp;t=1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082" y="68315"/>
            <a:ext cx="557701" cy="3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emf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emf"/><Relationship Id="rId5" Type="http://schemas.openxmlformats.org/officeDocument/2006/relationships/image" Target="../media/image94.png"/><Relationship Id="rId10" Type="http://schemas.openxmlformats.org/officeDocument/2006/relationships/image" Target="../media/image99.emf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emf"/><Relationship Id="rId5" Type="http://schemas.openxmlformats.org/officeDocument/2006/relationships/image" Target="../media/image102.png"/><Relationship Id="rId10" Type="http://schemas.openxmlformats.org/officeDocument/2006/relationships/image" Target="../media/image107.emf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emf"/><Relationship Id="rId4" Type="http://schemas.openxmlformats.org/officeDocument/2006/relationships/image" Target="../media/image109.png"/><Relationship Id="rId9" Type="http://schemas.openxmlformats.org/officeDocument/2006/relationships/image" Target="../media/image114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emf"/><Relationship Id="rId5" Type="http://schemas.openxmlformats.org/officeDocument/2006/relationships/image" Target="../media/image117.png"/><Relationship Id="rId10" Type="http://schemas.openxmlformats.org/officeDocument/2006/relationships/image" Target="../media/image122.emf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emf"/><Relationship Id="rId5" Type="http://schemas.openxmlformats.org/officeDocument/2006/relationships/image" Target="../media/image125.png"/><Relationship Id="rId10" Type="http://schemas.openxmlformats.org/officeDocument/2006/relationships/image" Target="../media/image130.emf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7.png"/><Relationship Id="rId7" Type="http://schemas.openxmlformats.org/officeDocument/2006/relationships/image" Target="../media/image13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0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3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emf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avi"/><Relationship Id="rId4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9738" y="760999"/>
            <a:ext cx="82819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Times New Roman" pitchFamily="18" charset="0"/>
              </a:rPr>
              <a:t>Aris P. Georgakakos and Martin Kistenmacher</a:t>
            </a:r>
            <a:endParaRPr lang="en-US" sz="1600" b="1" dirty="0">
              <a:solidFill>
                <a:srgbClr val="0000FF"/>
              </a:solidFill>
              <a:latin typeface="Lucida Sans" pitchFamily="34" charset="0"/>
              <a:cs typeface="Times New Roman" pitchFamily="18" charset="0"/>
            </a:endParaRPr>
          </a:p>
          <a:p>
            <a:pPr marL="457200" indent="-457200" algn="ctr">
              <a:spcBef>
                <a:spcPct val="50000"/>
              </a:spcBef>
            </a:pPr>
            <a:r>
              <a:rPr lang="en-US" sz="1600" b="1" dirty="0" smtClean="0">
                <a:latin typeface="Lucida Sans" pitchFamily="34" charset="0"/>
                <a:cs typeface="Times New Roman" pitchFamily="18" charset="0"/>
              </a:rPr>
              <a:t>Georgia </a:t>
            </a:r>
            <a:r>
              <a:rPr lang="en-US" sz="1600" b="1" dirty="0">
                <a:latin typeface="Lucida Sans" pitchFamily="34" charset="0"/>
                <a:cs typeface="Times New Roman" pitchFamily="18" charset="0"/>
              </a:rPr>
              <a:t>Water Resources Institute (GWRI), Georgia </a:t>
            </a:r>
            <a:r>
              <a:rPr lang="en-US" sz="1600" b="1" dirty="0" smtClean="0">
                <a:latin typeface="Lucida Sans" pitchFamily="34" charset="0"/>
                <a:cs typeface="Times New Roman" pitchFamily="18" charset="0"/>
              </a:rPr>
              <a:t>Tech</a:t>
            </a:r>
          </a:p>
          <a:p>
            <a:pPr marL="457200" indent="-457200"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00B0F0"/>
                </a:solidFill>
                <a:latin typeface="Lucida Sans" pitchFamily="34" charset="0"/>
                <a:cs typeface="Times New Roman" pitchFamily="18" charset="0"/>
              </a:rPr>
              <a:t>GPA 2012 Fall Conference, Columbus, GA, 26 September 2012</a:t>
            </a:r>
            <a:endParaRPr lang="en-US" sz="1600" b="1" dirty="0">
              <a:solidFill>
                <a:srgbClr val="00B0F0"/>
              </a:solidFill>
              <a:latin typeface="Lucida Sans" pitchFamily="34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415761" y="105873"/>
            <a:ext cx="6316663" cy="553998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zh-HK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宋体" charset="-122"/>
              </a:rPr>
              <a:t>ACF Water Resources: </a:t>
            </a:r>
          </a:p>
          <a:p>
            <a:pPr algn="ctr">
              <a:spcBef>
                <a:spcPts val="0"/>
              </a:spcBef>
            </a:pPr>
            <a:r>
              <a:rPr lang="en-US" altLang="zh-H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宋体" charset="-122"/>
              </a:rPr>
              <a:t>Managing Demand and Climate Change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5537" y="4511025"/>
            <a:ext cx="6142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宋体" charset="-122"/>
              </a:rPr>
              <a:t>(Sponsored by </a:t>
            </a:r>
            <a:r>
              <a:rPr lang="en-US" altLang="zh-H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宋体" charset="-122"/>
              </a:rPr>
              <a:t>NOAA, GA </a:t>
            </a:r>
            <a:r>
              <a:rPr lang="en-US" altLang="zh-HK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宋体" charset="-122"/>
              </a:rPr>
              <a:t>EPD, </a:t>
            </a:r>
            <a:r>
              <a:rPr lang="en-US" altLang="zh-H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宋体" charset="-122"/>
              </a:rPr>
              <a:t>USGS, and ACFS)</a:t>
            </a:r>
            <a:endParaRPr lang="en-US" altLang="zh-HK" sz="1400" b="1" dirty="0">
              <a:solidFill>
                <a:schemeClr val="tx1">
                  <a:lumMod val="50000"/>
                  <a:lumOff val="50000"/>
                </a:schemeClr>
              </a:solidFill>
              <a:latin typeface="Lucida Sans" pitchFamily="34" charset="0"/>
              <a:ea typeface="宋体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827" y="1933038"/>
            <a:ext cx="2618158" cy="246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3239052"/>
      </p:ext>
    </p:extLst>
  </p:cSld>
  <p:clrMapOvr>
    <a:masterClrMapping/>
  </p:clrMapOvr>
  <p:transition advTm="159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970982" y="63459"/>
            <a:ext cx="1110498" cy="72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314" y="6539342"/>
            <a:ext cx="5714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ucida Sans" pitchFamily="34" charset="0"/>
                <a:cs typeface="Lucida Sans" pitchFamily="34" charset="0"/>
              </a:rPr>
              <a:t>Figure 3.41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: SO Normalized, 2Yr Average Hydrologic Response (1960 - 2009).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6840" y="44441"/>
            <a:ext cx="780422" cy="101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788" y="768211"/>
            <a:ext cx="4728380" cy="573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06942" y="431323"/>
            <a:ext cx="1976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Key Findings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2981" y="786544"/>
            <a:ext cx="408247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Precipitation: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</a:t>
            </a:r>
          </a:p>
          <a:p>
            <a:pPr marL="171450" lvl="0" indent="-171450"/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	Declining by 10%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-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18%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across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the  SO watersheds (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1960-2009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), with steeper declines upstream;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8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PET: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</a:t>
            </a:r>
          </a:p>
          <a:p>
            <a:pPr marL="171450" lvl="0" indent="-171450"/>
            <a:r>
              <a:rPr lang="en-US" sz="1600" b="1" dirty="0"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Increasing by 2% - 3% across SO;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8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Soil moisture: </a:t>
            </a:r>
          </a:p>
          <a:p>
            <a:pPr marL="171450" lvl="0" indent="-171450"/>
            <a:r>
              <a:rPr lang="en-US" sz="1600" b="1" dirty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Declining by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about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5%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-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8%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across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SO;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Runoff</a:t>
            </a:r>
            <a:r>
              <a:rPr lang="en-US" sz="1600" b="1" dirty="0" smtClean="0">
                <a:solidFill>
                  <a:srgbClr val="3333FF"/>
                </a:solidFill>
                <a:latin typeface="Lucida Sans" pitchFamily="34" charset="0"/>
                <a:cs typeface="Lucida Sans" pitchFamily="34" charset="0"/>
              </a:rPr>
              <a:t>:</a:t>
            </a:r>
          </a:p>
          <a:p>
            <a:pPr marL="171450" lvl="0" indent="-171450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Declining by 11%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-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23%.  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endParaRPr lang="en-US" sz="1600" dirty="0"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SO: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Changing Hydrology (1960 – 2009)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46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970982" y="63459"/>
            <a:ext cx="1110498" cy="72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314" y="6539342"/>
            <a:ext cx="5714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ucida Sans" pitchFamily="34" charset="0"/>
                <a:cs typeface="Lucida Sans" pitchFamily="34" charset="0"/>
              </a:rPr>
              <a:t>Figure 3.52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: ACT Normalized, 2Yr Average Hydrologic Response (1960 - 2009).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4696" y="62375"/>
            <a:ext cx="808242" cy="104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175" y="768212"/>
            <a:ext cx="4670363" cy="573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ACT: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Changing Hydrology (1960 – 2009)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6942" y="431323"/>
            <a:ext cx="1976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Key Findings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22981" y="786544"/>
            <a:ext cx="408247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Precipitation: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</a:t>
            </a:r>
          </a:p>
          <a:p>
            <a:pPr marL="171450" lvl="0" indent="-171450"/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	Declining by 11%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-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15%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across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the  Upper ACT watersheds (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1960-2009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);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8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PET: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</a:t>
            </a:r>
          </a:p>
          <a:p>
            <a:pPr marL="171450" lvl="0" indent="-171450"/>
            <a:r>
              <a:rPr lang="en-US" sz="1600" b="1" dirty="0"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Increasing by 3% - 5% across ACT;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8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Soil moisture: </a:t>
            </a:r>
          </a:p>
          <a:p>
            <a:pPr marL="171450" lvl="0" indent="-171450"/>
            <a:r>
              <a:rPr lang="en-US" sz="1600" b="1" dirty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Declining by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about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4%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-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5%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across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ACT;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Runoff</a:t>
            </a:r>
            <a:r>
              <a:rPr lang="en-US" sz="1600" b="1" dirty="0" smtClean="0">
                <a:solidFill>
                  <a:srgbClr val="3333FF"/>
                </a:solidFill>
                <a:latin typeface="Lucida Sans" pitchFamily="34" charset="0"/>
                <a:cs typeface="Lucida Sans" pitchFamily="34" charset="0"/>
              </a:rPr>
              <a:t>:</a:t>
            </a:r>
          </a:p>
          <a:p>
            <a:pPr marL="171450" lvl="0" indent="-171450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Declining by 20%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-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23%.  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endParaRPr lang="en-US" sz="1600" dirty="0">
              <a:latin typeface="Lucida Sans" pitchFamily="34" charset="0"/>
              <a:cs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76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Historical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Assessment Summary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977" y="935957"/>
            <a:ext cx="871912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In the last 50 years, all major Georgia basins (Upper ACT, ACF, OOA, and SO) exhibit:</a:t>
            </a:r>
          </a:p>
          <a:p>
            <a:endParaRPr lang="en-US" sz="1000" b="1" dirty="0" smtClean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Average precipitation declining trends;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PET rising trends;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Soil moisture declining trends;  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Runoff declining trends;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Intensifying droughts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. 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10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769" y="2362278"/>
            <a:ext cx="4795364" cy="445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Projections for </a:t>
            </a:r>
            <a:r>
              <a:rPr lang="en-US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Future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Values of Hydrologic Variables </a:t>
            </a:r>
            <a:endParaRPr lang="en-US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8586" y="2471354"/>
            <a:ext cx="3225960" cy="259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07117" y="1955644"/>
            <a:ext cx="2105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GCMs</a:t>
            </a:r>
            <a:endParaRPr 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1345" y="2056002"/>
            <a:ext cx="2382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Emission Scenarios</a:t>
            </a:r>
            <a:endParaRPr lang="en-US" sz="1600" b="1" dirty="0">
              <a:solidFill>
                <a:srgbClr val="00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6073" y="2930979"/>
            <a:ext cx="669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A2</a:t>
            </a:r>
            <a:endParaRPr lang="en-US" sz="1400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1461" y="3757607"/>
            <a:ext cx="669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A1B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9493" y="5788134"/>
            <a:ext cx="363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13 GCMs</a:t>
            </a:r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x</a:t>
            </a:r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 2 Emission Scenarios </a:t>
            </a:r>
            <a:endParaRPr lang="en-US" sz="1600" b="1" dirty="0">
              <a:solidFill>
                <a:srgbClr val="00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=</a:t>
            </a:r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26 Future Climates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977" y="935957"/>
            <a:ext cx="8719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Instead of assuming a stationary climate, future precipitation and temperature sequences are projected using Global Circulation Models (GCMs).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Annual Average Temperatures for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Lake Lanier 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Watershed </a:t>
            </a:r>
            <a:r>
              <a:rPr lang="en-US" sz="1400" b="1" dirty="0" smtClean="0">
                <a:latin typeface="Lucida Sans" pitchFamily="34" charset="0"/>
              </a:rPr>
              <a:t>Historical Observations and Future Projections</a:t>
            </a:r>
            <a:endParaRPr lang="en-US" sz="1400" dirty="0">
              <a:latin typeface="Lucida Sans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81" y="879228"/>
            <a:ext cx="8678183" cy="255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81" y="3645738"/>
            <a:ext cx="8678183" cy="255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96009" y="953486"/>
            <a:ext cx="14683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A1B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7739" y="3723911"/>
            <a:ext cx="14683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7258" y="6361724"/>
            <a:ext cx="3837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Warming Temperatures</a:t>
            </a:r>
            <a:endParaRPr lang="en-US" sz="1600" b="1" dirty="0">
              <a:solidFill>
                <a:srgbClr val="800000"/>
              </a:solidFill>
              <a:latin typeface="Lucida Sans" pitchFamily="34" charset="0"/>
              <a:cs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22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Annual Average Precipitation for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Lake Lanier 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Watershed </a:t>
            </a:r>
            <a:r>
              <a:rPr lang="en-US" sz="1400" b="1" dirty="0" smtClean="0">
                <a:latin typeface="Lucida Sans" pitchFamily="34" charset="0"/>
              </a:rPr>
              <a:t>Historical Observations and Future Projections</a:t>
            </a:r>
            <a:endParaRPr lang="en-US" sz="1400" dirty="0">
              <a:latin typeface="Lucida Sans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81" y="3645737"/>
            <a:ext cx="8678182" cy="255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81" y="879229"/>
            <a:ext cx="8678182" cy="255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96009" y="953486"/>
            <a:ext cx="14683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A1B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7739" y="3723911"/>
            <a:ext cx="14683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7258" y="6361724"/>
            <a:ext cx="3837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More Variable Precipitation</a:t>
            </a:r>
            <a:endParaRPr lang="en-US" sz="1600" b="1" dirty="0">
              <a:solidFill>
                <a:srgbClr val="0000FF"/>
              </a:solidFill>
              <a:latin typeface="Lucida Sans" pitchFamily="34" charset="0"/>
              <a:cs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9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970982" y="63459"/>
            <a:ext cx="1110498" cy="72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Future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Climate Assessments –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Lanier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864" y="47829"/>
            <a:ext cx="759950" cy="98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125" y="562161"/>
            <a:ext cx="8097739" cy="238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444" y="3271602"/>
            <a:ext cx="4708511" cy="326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06168" y="6534611"/>
            <a:ext cx="2910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</a:t>
            </a:r>
            <a:r>
              <a:rPr lang="en-US" dirty="0" err="1" smtClean="0"/>
              <a:t>Exceedence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773123" y="4356406"/>
            <a:ext cx="2910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Precipitation (m/</a:t>
            </a:r>
            <a:r>
              <a:rPr lang="en-US" dirty="0" err="1" smtClean="0"/>
              <a:t>mo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285699" y="2430966"/>
            <a:ext cx="338447" cy="19960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776333" y="3494622"/>
            <a:ext cx="32270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>
              <a:buFont typeface="Wingdings" pitchFamily="2" charset="2"/>
              <a:buChar char="§"/>
            </a:pPr>
            <a:r>
              <a:rPr lang="en-US" b="1" dirty="0">
                <a:latin typeface="Lucida Sans" pitchFamily="34" charset="0"/>
                <a:cs typeface="Lucida Sans" pitchFamily="34" charset="0"/>
              </a:rPr>
              <a:t>The precipitation distribution is expected to “stretch” becoming wetter and drier than that of the historical climate. </a:t>
            </a:r>
            <a:r>
              <a:rPr lang="en-US" b="1" dirty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Namely, future floods and droughts will be more severe than those experienced in the historical past. </a:t>
            </a:r>
          </a:p>
        </p:txBody>
      </p:sp>
    </p:spTree>
    <p:extLst>
      <p:ext uri="{BB962C8B-B14F-4D97-AF65-F5344CB8AC3E}">
        <p14:creationId xmlns:p14="http://schemas.microsoft.com/office/powerpoint/2010/main" xmlns="" val="5103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970982" y="63459"/>
            <a:ext cx="1110498" cy="72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Future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Climate Assessments –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Lanier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34" y="5677700"/>
            <a:ext cx="4845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ucida Sans" pitchFamily="34" charset="0"/>
                <a:cs typeface="Lucida Sans" pitchFamily="34" charset="0"/>
              </a:rPr>
              <a:t>Figure 3.5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: A2 Climate Scenarios (2000-2099), Buford, Frequency Curves.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3774" y="1024027"/>
            <a:ext cx="1976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Key Findings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3667" y="1504288"/>
            <a:ext cx="34186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The precipitation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distribution is expected to “stretch” becoming wetter and drier than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that of the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historical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climate. </a:t>
            </a:r>
            <a:r>
              <a:rPr lang="en-US" sz="1400" b="1" dirty="0" smtClean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Namely, future floods </a:t>
            </a:r>
            <a:r>
              <a:rPr lang="en-US" sz="1400" b="1" dirty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and droughts </a:t>
            </a:r>
            <a:r>
              <a:rPr lang="en-US" sz="1400" b="1" dirty="0" smtClean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will be more severe than those experienced in the historical past. 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400" b="1" dirty="0" smtClean="0">
              <a:solidFill>
                <a:srgbClr val="800000"/>
              </a:solidFill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400" b="1" dirty="0">
              <a:solidFill>
                <a:srgbClr val="800000"/>
              </a:solidFill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Lower soil moisture storage is expected, which may increase the amount of irrigation required for agriculture.</a:t>
            </a:r>
            <a:endParaRPr lang="en-US" sz="1400" b="1" dirty="0"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45" y="1427356"/>
            <a:ext cx="5606225" cy="393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864" y="47829"/>
            <a:ext cx="759950" cy="98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418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70982" y="63459"/>
            <a:ext cx="1110498" cy="72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9014" y="47829"/>
            <a:ext cx="758799" cy="98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Future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Climate Assessments –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Lanier (Monthly)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34" y="6427113"/>
            <a:ext cx="47627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ucida Sans" pitchFamily="34" charset="0"/>
                <a:cs typeface="Lucida Sans" pitchFamily="34" charset="0"/>
              </a:rPr>
              <a:t>Figure 3.7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: Monthly Historical vs. Future (A2) Watershed Response, Buford. </a:t>
            </a:r>
            <a:r>
              <a:rPr lang="en-US" sz="1100" dirty="0" smtClean="0">
                <a:latin typeface="Lucida Sans" pitchFamily="34" charset="0"/>
                <a:cs typeface="Lucida Sans" pitchFamily="34" charset="0"/>
              </a:rPr>
              <a:t>(P 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– m/</a:t>
            </a:r>
            <a:r>
              <a:rPr lang="en-US" sz="1100" dirty="0" err="1">
                <a:latin typeface="Lucida Sans" pitchFamily="34" charset="0"/>
                <a:cs typeface="Lucida Sans" pitchFamily="34" charset="0"/>
              </a:rPr>
              <a:t>mo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; PET – m/</a:t>
            </a:r>
            <a:r>
              <a:rPr lang="en-US" sz="1100" dirty="0" err="1">
                <a:latin typeface="Lucida Sans" pitchFamily="34" charset="0"/>
                <a:cs typeface="Lucida Sans" pitchFamily="34" charset="0"/>
              </a:rPr>
              <a:t>mo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; Soil Moisture – m; Runoff m/mo.)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8912" y="932893"/>
            <a:ext cx="5717306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Mean precipitation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shows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declining trends for June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, July, and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August. </a:t>
            </a: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Precipitation extremes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for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January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- September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are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extended beyond the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historical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ranges.</a:t>
            </a:r>
          </a:p>
          <a:p>
            <a:pPr marL="171450" lvl="0" indent="-171450"/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	(</a:t>
            </a:r>
            <a:r>
              <a:rPr lang="en-US" sz="1400" b="1" dirty="0" smtClean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More severe floods and droughts.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)  </a:t>
            </a:r>
          </a:p>
          <a:p>
            <a:pPr lvl="0"/>
            <a:endParaRPr lang="en-US" sz="14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Future </a:t>
            </a:r>
            <a:r>
              <a:rPr lang="en-US" sz="1400" b="1" dirty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PET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 exhibits higher mean and wider range than historical PET from February to September, with the largest change observed in July and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August (12% higher than historical). </a:t>
            </a:r>
          </a:p>
          <a:p>
            <a:pPr lvl="0"/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14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Future </a:t>
            </a:r>
            <a:r>
              <a:rPr lang="en-US" sz="1400" b="1" dirty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soil moisture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is clearly lower than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historical in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almost all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months, especially in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late summer and fall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(exhibiting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a 6% - 10% declining trend). </a:t>
            </a:r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lvl="0"/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 </a:t>
            </a:r>
          </a:p>
          <a:p>
            <a:pPr lvl="0"/>
            <a:endParaRPr lang="en-US" sz="1400" b="1" dirty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14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Future mean </a:t>
            </a:r>
            <a:r>
              <a:rPr lang="en-US" sz="14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runoff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is drier that historical in all months of the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year (A2 scenarios), and with a wider range.</a:t>
            </a:r>
            <a:endParaRPr lang="en-US" sz="1400" b="1" dirty="0"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999" y="652627"/>
            <a:ext cx="3031469" cy="576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12646" y="591172"/>
            <a:ext cx="1976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Key Findings</a:t>
            </a:r>
          </a:p>
        </p:txBody>
      </p:sp>
    </p:spTree>
    <p:extLst>
      <p:ext uri="{BB962C8B-B14F-4D97-AF65-F5344CB8AC3E}">
        <p14:creationId xmlns:p14="http://schemas.microsoft.com/office/powerpoint/2010/main" xmlns="" val="17871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Annual Average Temperatures for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Lake Seminole 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Watershed </a:t>
            </a:r>
            <a:r>
              <a:rPr lang="en-US" sz="1400" b="1" dirty="0" smtClean="0">
                <a:latin typeface="Lucida Sans" pitchFamily="34" charset="0"/>
              </a:rPr>
              <a:t>Historical Observations and Future Projections</a:t>
            </a:r>
            <a:endParaRPr lang="en-US" sz="1400" dirty="0">
              <a:latin typeface="Lucida Sans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89" y="879228"/>
            <a:ext cx="8680676" cy="255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88" y="3645738"/>
            <a:ext cx="8680677" cy="255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96009" y="953486"/>
            <a:ext cx="14683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A1B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7739" y="3723911"/>
            <a:ext cx="14683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7258" y="6361724"/>
            <a:ext cx="3837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Warming Temperatures</a:t>
            </a:r>
            <a:endParaRPr lang="en-US" sz="1600" b="1" dirty="0">
              <a:solidFill>
                <a:srgbClr val="800000"/>
              </a:solidFill>
              <a:latin typeface="Lucida Sans" pitchFamily="34" charset="0"/>
              <a:cs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082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609725"/>
            <a:ext cx="3163888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148" name="Rectangle 4"/>
          <p:cNvSpPr>
            <a:spLocks noChangeArrowheads="1"/>
          </p:cNvSpPr>
          <p:nvPr/>
        </p:nvSpPr>
        <p:spPr bwMode="auto">
          <a:xfrm>
            <a:off x="4765674" y="854075"/>
            <a:ext cx="3791303" cy="49244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>
                <a:solidFill>
                  <a:srgbClr val="333399"/>
                </a:solidFill>
                <a:ea typeface="MS PGothic" pitchFamily="34" charset="-128"/>
              </a:rPr>
              <a:t>Main Nodes &amp; Sub-basins</a:t>
            </a:r>
          </a:p>
          <a:p>
            <a:pPr algn="ctr"/>
            <a:r>
              <a:rPr lang="en-US" sz="1600" dirty="0">
                <a:ea typeface="MS PGothic" pitchFamily="34" charset="-128"/>
              </a:rPr>
              <a:t>(</a:t>
            </a:r>
            <a:r>
              <a:rPr lang="en-US" sz="1600" b="1" dirty="0">
                <a:ea typeface="MS PGothic" pitchFamily="34" charset="-128"/>
              </a:rPr>
              <a:t>Basin Area:</a:t>
            </a:r>
            <a:r>
              <a:rPr lang="en-US" sz="1600" dirty="0">
                <a:ea typeface="MS PGothic" pitchFamily="34" charset="-128"/>
              </a:rPr>
              <a:t> 19,600 square miles)</a:t>
            </a:r>
          </a:p>
        </p:txBody>
      </p:sp>
      <p:sp>
        <p:nvSpPr>
          <p:cNvPr id="518149" name="Rectangle 5"/>
          <p:cNvSpPr>
            <a:spLocks noChangeArrowheads="1"/>
          </p:cNvSpPr>
          <p:nvPr/>
        </p:nvSpPr>
        <p:spPr bwMode="auto">
          <a:xfrm>
            <a:off x="209550" y="6215063"/>
            <a:ext cx="8751888" cy="4254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1400" b="1" dirty="0">
                <a:solidFill>
                  <a:srgbClr val="800000"/>
                </a:solidFill>
                <a:ea typeface="MS PGothic" pitchFamily="34" charset="-128"/>
              </a:rPr>
              <a:t>Water Uses:</a:t>
            </a:r>
            <a:r>
              <a:rPr lang="en-US" sz="1400" b="1" dirty="0">
                <a:solidFill>
                  <a:srgbClr val="0000FF"/>
                </a:solidFill>
                <a:ea typeface="MS PGothic" pitchFamily="34" charset="-128"/>
              </a:rPr>
              <a:t> </a:t>
            </a:r>
            <a:r>
              <a:rPr lang="en-US" sz="1400" b="1" dirty="0">
                <a:ea typeface="MS PGothic" pitchFamily="34" charset="-128"/>
              </a:rPr>
              <a:t>Water Supply </a:t>
            </a:r>
            <a:r>
              <a:rPr lang="en-US" sz="1400" b="1" dirty="0">
                <a:solidFill>
                  <a:srgbClr val="5F5F5F"/>
                </a:solidFill>
                <a:ea typeface="MS PGothic" pitchFamily="34" charset="-128"/>
              </a:rPr>
              <a:t>(Municipal, Industrial, Agricultural), </a:t>
            </a:r>
            <a:r>
              <a:rPr lang="en-US" sz="1400" b="1" dirty="0">
                <a:ea typeface="MS PGothic" pitchFamily="34" charset="-128"/>
              </a:rPr>
              <a:t>Hydropower </a:t>
            </a:r>
            <a:r>
              <a:rPr lang="en-US" sz="1400" b="1" dirty="0">
                <a:solidFill>
                  <a:schemeClr val="bg2"/>
                </a:solidFill>
                <a:ea typeface="MS PGothic" pitchFamily="34" charset="-128"/>
              </a:rPr>
              <a:t>(10 hydro plants</a:t>
            </a:r>
            <a:r>
              <a:rPr lang="en-US" sz="1400" dirty="0">
                <a:solidFill>
                  <a:schemeClr val="bg2"/>
                </a:solidFill>
                <a:ea typeface="MS PGothic" pitchFamily="34" charset="-128"/>
              </a:rPr>
              <a:t>)</a:t>
            </a:r>
            <a:r>
              <a:rPr lang="en-US" sz="1400" b="1" dirty="0">
                <a:ea typeface="MS PGothic" pitchFamily="34" charset="-128"/>
              </a:rPr>
              <a:t>, Flood Control, Fisheries, Recreation, Navigation, Environment &amp; Ecosystem Preservation.</a:t>
            </a:r>
          </a:p>
        </p:txBody>
      </p:sp>
      <p:sp>
        <p:nvSpPr>
          <p:cNvPr id="518150" name="Rectangle 6"/>
          <p:cNvSpPr>
            <a:spLocks noChangeArrowheads="1"/>
          </p:cNvSpPr>
          <p:nvPr/>
        </p:nvSpPr>
        <p:spPr bwMode="auto">
          <a:xfrm>
            <a:off x="5467350" y="2114550"/>
            <a:ext cx="1762125" cy="295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8151" name="Rectangle 7"/>
          <p:cNvSpPr>
            <a:spLocks noChangeArrowheads="1"/>
          </p:cNvSpPr>
          <p:nvPr/>
        </p:nvSpPr>
        <p:spPr bwMode="auto">
          <a:xfrm>
            <a:off x="5895975" y="1790700"/>
            <a:ext cx="1133475" cy="295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8152" name="Text Box 8"/>
          <p:cNvSpPr txBox="1">
            <a:spLocks noChangeArrowheads="1"/>
          </p:cNvSpPr>
          <p:nvPr/>
        </p:nvSpPr>
        <p:spPr bwMode="auto">
          <a:xfrm>
            <a:off x="6129338" y="2463800"/>
            <a:ext cx="1458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West Point</a:t>
            </a:r>
          </a:p>
          <a:p>
            <a:r>
              <a:rPr lang="en-US" sz="1400" dirty="0"/>
              <a:t>2,510 sq. mi.</a:t>
            </a:r>
          </a:p>
        </p:txBody>
      </p:sp>
      <p:sp>
        <p:nvSpPr>
          <p:cNvPr id="518153" name="Text Box 9"/>
          <p:cNvSpPr txBox="1">
            <a:spLocks noChangeArrowheads="1"/>
          </p:cNvSpPr>
          <p:nvPr/>
        </p:nvSpPr>
        <p:spPr bwMode="auto">
          <a:xfrm>
            <a:off x="6164263" y="3302000"/>
            <a:ext cx="1458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George</a:t>
            </a:r>
          </a:p>
          <a:p>
            <a:r>
              <a:rPr lang="en-US" sz="1400" dirty="0"/>
              <a:t>3,910 sq. mi.</a:t>
            </a:r>
          </a:p>
        </p:txBody>
      </p:sp>
      <p:sp>
        <p:nvSpPr>
          <p:cNvPr id="518154" name="Text Box 10"/>
          <p:cNvSpPr txBox="1">
            <a:spLocks noChangeArrowheads="1"/>
          </p:cNvSpPr>
          <p:nvPr/>
        </p:nvSpPr>
        <p:spPr bwMode="auto">
          <a:xfrm>
            <a:off x="4468813" y="5892800"/>
            <a:ext cx="434498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1200" dirty="0">
                <a:solidFill>
                  <a:srgbClr val="5F5F5F"/>
                </a:solidFill>
              </a:rPr>
              <a:t>Cooling for 6 fossil fuel and 1 nuclear plants</a:t>
            </a:r>
          </a:p>
        </p:txBody>
      </p:sp>
      <p:sp>
        <p:nvSpPr>
          <p:cNvPr id="518155" name="Freeform 11"/>
          <p:cNvSpPr>
            <a:spLocks/>
          </p:cNvSpPr>
          <p:nvPr/>
        </p:nvSpPr>
        <p:spPr bwMode="auto">
          <a:xfrm>
            <a:off x="4043363" y="5986463"/>
            <a:ext cx="376237" cy="261937"/>
          </a:xfrm>
          <a:custGeom>
            <a:avLst/>
            <a:gdLst/>
            <a:ahLst/>
            <a:cxnLst>
              <a:cxn ang="0">
                <a:pos x="3" y="165"/>
              </a:cxn>
              <a:cxn ang="0">
                <a:pos x="39" y="27"/>
              </a:cxn>
              <a:cxn ang="0">
                <a:pos x="237" y="3"/>
              </a:cxn>
            </a:cxnLst>
            <a:rect l="0" t="0" r="r" b="b"/>
            <a:pathLst>
              <a:path w="237" h="165">
                <a:moveTo>
                  <a:pt x="3" y="165"/>
                </a:moveTo>
                <a:cubicBezTo>
                  <a:pt x="1" y="109"/>
                  <a:pt x="0" y="54"/>
                  <a:pt x="39" y="27"/>
                </a:cubicBezTo>
                <a:cubicBezTo>
                  <a:pt x="78" y="0"/>
                  <a:pt x="204" y="7"/>
                  <a:pt x="237" y="3"/>
                </a:cubicBez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518156" name="Picture 12" descr="ACFMap21"/>
          <p:cNvPicPr>
            <a:picLocks noChangeAspect="1" noChangeArrowheads="1"/>
          </p:cNvPicPr>
          <p:nvPr/>
        </p:nvPicPr>
        <p:blipFill>
          <a:blip r:embed="rId3" cstate="print"/>
          <a:srcRect l="9811" t="5896" r="10208" b="5615"/>
          <a:stretch>
            <a:fillRect/>
          </a:stretch>
        </p:blipFill>
        <p:spPr bwMode="auto">
          <a:xfrm>
            <a:off x="123825" y="766763"/>
            <a:ext cx="3776663" cy="5408612"/>
          </a:xfrm>
          <a:prstGeom prst="rect">
            <a:avLst/>
          </a:prstGeom>
          <a:noFill/>
        </p:spPr>
      </p:pic>
      <p:sp>
        <p:nvSpPr>
          <p:cNvPr id="518157" name="Text Box 13"/>
          <p:cNvSpPr txBox="1">
            <a:spLocks noChangeArrowheads="1"/>
          </p:cNvSpPr>
          <p:nvPr/>
        </p:nvSpPr>
        <p:spPr bwMode="auto">
          <a:xfrm>
            <a:off x="7669213" y="2465388"/>
            <a:ext cx="1336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Montezuma</a:t>
            </a:r>
          </a:p>
          <a:p>
            <a:r>
              <a:rPr lang="en-US" sz="1400" dirty="0"/>
              <a:t>2,920 sq. mi.</a:t>
            </a:r>
          </a:p>
        </p:txBody>
      </p:sp>
      <p:sp>
        <p:nvSpPr>
          <p:cNvPr id="518158" name="Rectangle 14"/>
          <p:cNvSpPr>
            <a:spLocks noChangeArrowheads="1"/>
          </p:cNvSpPr>
          <p:nvPr/>
        </p:nvSpPr>
        <p:spPr bwMode="auto">
          <a:xfrm>
            <a:off x="5759450" y="4410075"/>
            <a:ext cx="1744663" cy="118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8159" name="Text Box 15"/>
          <p:cNvSpPr txBox="1">
            <a:spLocks noChangeArrowheads="1"/>
          </p:cNvSpPr>
          <p:nvPr/>
        </p:nvSpPr>
        <p:spPr bwMode="auto">
          <a:xfrm>
            <a:off x="6926263" y="4984750"/>
            <a:ext cx="15621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Apalachicola</a:t>
            </a:r>
          </a:p>
          <a:p>
            <a:r>
              <a:rPr lang="en-US" sz="1400" dirty="0"/>
              <a:t>2,500 sq. mi.</a:t>
            </a:r>
          </a:p>
        </p:txBody>
      </p:sp>
      <p:sp>
        <p:nvSpPr>
          <p:cNvPr id="518160" name="Text Box 16"/>
          <p:cNvSpPr txBox="1">
            <a:spLocks noChangeArrowheads="1"/>
          </p:cNvSpPr>
          <p:nvPr/>
        </p:nvSpPr>
        <p:spPr bwMode="auto">
          <a:xfrm>
            <a:off x="6481763" y="4194175"/>
            <a:ext cx="232568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Woodruff-Bainbridge</a:t>
            </a:r>
          </a:p>
          <a:p>
            <a:r>
              <a:rPr lang="en-US" sz="1400" dirty="0"/>
              <a:t>4,430 sq. mi.</a:t>
            </a:r>
          </a:p>
        </p:txBody>
      </p:sp>
      <p:sp>
        <p:nvSpPr>
          <p:cNvPr id="518161" name="Text Box 17"/>
          <p:cNvSpPr txBox="1">
            <a:spLocks noChangeArrowheads="1"/>
          </p:cNvSpPr>
          <p:nvPr/>
        </p:nvSpPr>
        <p:spPr bwMode="auto">
          <a:xfrm>
            <a:off x="7697788" y="3302000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Albany</a:t>
            </a:r>
          </a:p>
          <a:p>
            <a:r>
              <a:rPr lang="en-US" sz="1400" dirty="0"/>
              <a:t>2,390 sq. mi.</a:t>
            </a:r>
          </a:p>
        </p:txBody>
      </p:sp>
      <p:sp>
        <p:nvSpPr>
          <p:cNvPr id="518162" name="Text Box 18"/>
          <p:cNvSpPr txBox="1">
            <a:spLocks noChangeArrowheads="1"/>
          </p:cNvSpPr>
          <p:nvPr/>
        </p:nvSpPr>
        <p:spPr bwMode="auto">
          <a:xfrm>
            <a:off x="7078663" y="1654175"/>
            <a:ext cx="1458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Buford</a:t>
            </a:r>
          </a:p>
          <a:p>
            <a:r>
              <a:rPr lang="en-US" sz="1400" dirty="0"/>
              <a:t>1,040 sq. mi.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415761" y="105873"/>
            <a:ext cx="6316663" cy="276999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HK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宋体" charset="-122"/>
              </a:rPr>
              <a:t>ACF River Basin: </a:t>
            </a:r>
            <a:r>
              <a:rPr lang="en-US" altLang="zh-H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宋体" charset="-122"/>
              </a:rPr>
              <a:t>A Shared Resource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41419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Annual Average Precipitation for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Lake Seminole 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Watershed </a:t>
            </a:r>
            <a:r>
              <a:rPr lang="en-US" sz="1400" b="1" dirty="0" smtClean="0">
                <a:latin typeface="Lucida Sans" pitchFamily="34" charset="0"/>
              </a:rPr>
              <a:t>Historical Observations and Future Projections (A1B Emission Scenarios)</a:t>
            </a:r>
            <a:endParaRPr lang="en-US" sz="1400" dirty="0">
              <a:latin typeface="Lucida Sans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81" y="879229"/>
            <a:ext cx="8678182" cy="255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81" y="3645737"/>
            <a:ext cx="8678182" cy="255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6009" y="953486"/>
            <a:ext cx="14683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A1B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7739" y="3723911"/>
            <a:ext cx="14683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57258" y="6361724"/>
            <a:ext cx="3837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More Variable Precipitation</a:t>
            </a:r>
            <a:endParaRPr lang="en-US" sz="1600" b="1" dirty="0">
              <a:solidFill>
                <a:srgbClr val="0000FF"/>
              </a:solidFill>
              <a:latin typeface="Lucida Sans" pitchFamily="34" charset="0"/>
              <a:cs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32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70982" y="63459"/>
            <a:ext cx="1110498" cy="72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Future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Climate Assessments –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Seminole (Annual)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34" y="5209358"/>
            <a:ext cx="4845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ucida Sans" pitchFamily="34" charset="0"/>
                <a:cs typeface="Lucida Sans" pitchFamily="34" charset="0"/>
              </a:rPr>
              <a:t>Figure 3.25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: A2 Climate Scenarios (2000-2099), Woodruff-Bainbridge, Frequency Curves. </a:t>
            </a:r>
            <a:r>
              <a:rPr lang="en-US" sz="1100" dirty="0" smtClean="0">
                <a:latin typeface="Lucida Sans" pitchFamily="34" charset="0"/>
                <a:cs typeface="Lucida Sans" pitchFamily="34" charset="0"/>
              </a:rPr>
              <a:t> </a:t>
            </a:r>
            <a:endParaRPr lang="en-US" sz="1100" dirty="0"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6942" y="923668"/>
            <a:ext cx="1976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Key Findings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2981" y="1403929"/>
            <a:ext cx="40824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Average precipitation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is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expected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to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follow historical trends.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The precipitation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distribution is expected to “stretch” becoming wetter and drier than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the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historical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climate.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All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future scenarios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portend higher PET, higher ET, and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lower soil moisture storage.  This effect is especially pronounced in dry years (falling below 75% of the distribution values). </a:t>
            </a:r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In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the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8%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wettest years, runoff is expected to be higher than historical.  However, the rest of the future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distributions indicate drier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than historical runoff conditions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.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4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Namely, future floods </a:t>
            </a:r>
            <a:r>
              <a:rPr lang="en-US" sz="1400" b="1" dirty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and droughts </a:t>
            </a:r>
            <a:r>
              <a:rPr lang="en-US" sz="1400" b="1" dirty="0" smtClean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will be more severe than those experienced in the historical past. </a:t>
            </a:r>
            <a:endParaRPr lang="en-US" sz="1400" b="1" dirty="0">
              <a:solidFill>
                <a:srgbClr val="800000"/>
              </a:solidFill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03" y="1483886"/>
            <a:ext cx="4859895" cy="341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196" y="47829"/>
            <a:ext cx="868618" cy="112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3598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70982" y="63459"/>
            <a:ext cx="1110498" cy="72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9752" y="47829"/>
            <a:ext cx="778061" cy="100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Future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Climate Assessments –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eminole (Monthly)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2646" y="591172"/>
            <a:ext cx="1976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Key Findings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41964" y="932893"/>
            <a:ext cx="5855850" cy="461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Mean precipitation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exhibits decreasing trends in early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spring (January, February, and March) and summer (June,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July,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and August) of about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9%. </a:t>
            </a: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Precipitation extremes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are especially extended from January to September. (</a:t>
            </a:r>
            <a:r>
              <a:rPr lang="en-US" sz="1400" b="1" dirty="0" smtClean="0">
                <a:solidFill>
                  <a:srgbClr val="800000"/>
                </a:solidFill>
                <a:latin typeface="Lucida Sans" pitchFamily="34" charset="0"/>
                <a:cs typeface="Lucida Sans" pitchFamily="34" charset="0"/>
              </a:rPr>
              <a:t>More severe floods and droughts.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)</a:t>
            </a:r>
          </a:p>
          <a:p>
            <a:pPr lvl="0"/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Future </a:t>
            </a:r>
            <a:r>
              <a:rPr lang="en-US" sz="1400" b="1" dirty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PET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exhibits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higher mean and wider range than historical PET with the largest change observed in July and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August (up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to 15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%). </a:t>
            </a:r>
          </a:p>
          <a:p>
            <a:pPr lvl="0"/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1400" b="1" dirty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14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Future </a:t>
            </a:r>
            <a:r>
              <a:rPr lang="en-US" sz="1400" b="1" dirty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soil </a:t>
            </a:r>
            <a:r>
              <a:rPr lang="en-US" sz="1400" b="1" dirty="0" smtClean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moisture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 is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lower than historical in most months.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This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change is more pronounced for summer and fall, and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it is larger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than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in Buford. Summer 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months are particularly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impacted, with critical implications for agriculture. 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4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Mean </a:t>
            </a:r>
            <a:r>
              <a:rPr lang="en-US" sz="1400" b="1" dirty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runoff</a:t>
            </a:r>
            <a:r>
              <a:rPr lang="en-US" sz="1400" b="1" dirty="0">
                <a:solidFill>
                  <a:srgbClr val="3333FF"/>
                </a:solidFill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declines, and exhibits a wider range than historical. </a:t>
            </a:r>
            <a:endParaRPr lang="en-US" sz="1400" b="1" dirty="0"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386" y="652627"/>
            <a:ext cx="3018435" cy="576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897" y="6427113"/>
            <a:ext cx="579719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ucida Sans" pitchFamily="34" charset="0"/>
                <a:cs typeface="Lucida Sans" pitchFamily="34" charset="0"/>
              </a:rPr>
              <a:t>Figure 3.27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: Monthly Historical vs. Future (A2) Watershed Response, Woodruff-Bainbridge. </a:t>
            </a:r>
            <a:r>
              <a:rPr lang="en-US" sz="1100" dirty="0" smtClean="0">
                <a:latin typeface="Lucida Sans" pitchFamily="34" charset="0"/>
                <a:cs typeface="Lucida Sans" pitchFamily="34" charset="0"/>
              </a:rPr>
              <a:t>(P 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– m/</a:t>
            </a:r>
            <a:r>
              <a:rPr lang="en-US" sz="1100" dirty="0" err="1">
                <a:latin typeface="Lucida Sans" pitchFamily="34" charset="0"/>
                <a:cs typeface="Lucida Sans" pitchFamily="34" charset="0"/>
              </a:rPr>
              <a:t>mo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; PET – m/</a:t>
            </a:r>
            <a:r>
              <a:rPr lang="en-US" sz="1100" dirty="0" err="1">
                <a:latin typeface="Lucida Sans" pitchFamily="34" charset="0"/>
                <a:cs typeface="Lucida Sans" pitchFamily="34" charset="0"/>
              </a:rPr>
              <a:t>mo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; Soil Moisture – m; Runoff m/mo.)</a:t>
            </a:r>
          </a:p>
        </p:txBody>
      </p:sp>
    </p:spTree>
    <p:extLst>
      <p:ext uri="{BB962C8B-B14F-4D97-AF65-F5344CB8AC3E}">
        <p14:creationId xmlns:p14="http://schemas.microsoft.com/office/powerpoint/2010/main" xmlns="" val="141914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Future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Climate Assessment Summary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8" y="945698"/>
            <a:ext cx="87191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ACF watersheds are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expected to experience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reduced mean precipitation with wetter and dryer extremes;</a:t>
            </a:r>
          </a:p>
          <a:p>
            <a:pPr marL="461963" indent="-231775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All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watersheds show significant PET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increases, especially in summer;</a:t>
            </a:r>
          </a:p>
          <a:p>
            <a:pPr marL="461963" indent="-231775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Soil moisture is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expected to decrease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in most months and especially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in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summer; (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Critical implications for agriculture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);</a:t>
            </a:r>
          </a:p>
          <a:p>
            <a:pPr marL="461963" indent="-231775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Mean runoff is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expected to decrease in most months, especially in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summer, and will be more variable. (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Critical implications for water management.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xmlns="" val="37890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Implications for Water Resources Planning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8" y="945698"/>
            <a:ext cx="87191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ACF watersheds are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expected to experience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reduced mean precipitation with wetter and dryer extremes;</a:t>
            </a:r>
          </a:p>
          <a:p>
            <a:pPr marL="461963" indent="-231775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All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watersheds show significant PET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increases, especially in summer;</a:t>
            </a:r>
          </a:p>
          <a:p>
            <a:pPr marL="461963" indent="-231775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Soil moisture is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expected to decrease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in most months and especially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in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summer; (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Critical implications for agriculture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);</a:t>
            </a:r>
          </a:p>
          <a:p>
            <a:pPr marL="461963" indent="-231775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Mean runoff is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expected to decrease in most months, especially in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summer, and will be more variable. (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Critical implications for water management.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xmlns="" val="258489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860425" y="88299"/>
            <a:ext cx="7364413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ACF Water Resources Assessments</a:t>
            </a:r>
          </a:p>
          <a:p>
            <a:pPr algn="ctr"/>
            <a:r>
              <a:rPr lang="en-US" sz="1800" b="1" dirty="0" smtClean="0">
                <a:latin typeface="Lucida Sans" pitchFamily="34" charset="0"/>
              </a:rPr>
              <a:t>Water Demand Scenarios </a:t>
            </a:r>
            <a:r>
              <a:rPr lang="en-US" sz="1800" b="1" dirty="0" smtClean="0">
                <a:solidFill>
                  <a:srgbClr val="0000FF"/>
                </a:solidFill>
                <a:latin typeface="Lucida Sans" pitchFamily="34" charset="0"/>
              </a:rPr>
              <a:t>2007</a:t>
            </a:r>
            <a:r>
              <a:rPr lang="en-US" sz="1800" b="1" dirty="0" smtClean="0">
                <a:latin typeface="Lucida Sans" pitchFamily="34" charset="0"/>
              </a:rPr>
              <a:t> </a:t>
            </a:r>
            <a:r>
              <a:rPr lang="en-US" sz="1800" b="1" dirty="0">
                <a:latin typeface="Lucida Sans" pitchFamily="34" charset="0"/>
              </a:rPr>
              <a:t>and </a:t>
            </a:r>
            <a:r>
              <a:rPr lang="en-US" sz="1800" b="1" dirty="0">
                <a:solidFill>
                  <a:srgbClr val="FF0000"/>
                </a:solidFill>
                <a:latin typeface="Lucida Sans" pitchFamily="34" charset="0"/>
              </a:rPr>
              <a:t>2050</a:t>
            </a:r>
            <a:endParaRPr lang="en-US" sz="1800" dirty="0">
              <a:solidFill>
                <a:srgbClr val="FF0000"/>
              </a:solidFill>
              <a:latin typeface="Lucida Sans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184775" y="5627688"/>
            <a:ext cx="1697038" cy="696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543" y="1034019"/>
            <a:ext cx="5223403" cy="229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3544" y="3336747"/>
            <a:ext cx="5213878" cy="228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ACFMap21"/>
          <p:cNvPicPr>
            <a:picLocks noChangeAspect="1" noChangeArrowheads="1"/>
          </p:cNvPicPr>
          <p:nvPr/>
        </p:nvPicPr>
        <p:blipFill>
          <a:blip r:embed="rId4" cstate="print"/>
          <a:srcRect l="9811" t="5896" r="10208" b="5615"/>
          <a:stretch>
            <a:fillRect/>
          </a:stretch>
        </p:blipFill>
        <p:spPr bwMode="auto">
          <a:xfrm>
            <a:off x="67118" y="1613084"/>
            <a:ext cx="2218395" cy="317699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116"/>
          <a:stretch/>
        </p:blipFill>
        <p:spPr bwMode="auto">
          <a:xfrm>
            <a:off x="2285382" y="1629365"/>
            <a:ext cx="1528162" cy="316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6445" y="6229807"/>
            <a:ext cx="8994775" cy="43088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tIns="91440" bIns="91440" anchor="ctr">
            <a:spAutoFit/>
          </a:bodyPr>
          <a:lstStyle/>
          <a:p>
            <a:pPr marL="174625" indent="-174625" algn="ctr">
              <a:buClr>
                <a:srgbClr val="8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Lucida Sans" pitchFamily="34" charset="0"/>
              </a:rPr>
              <a:t>Future</a:t>
            </a:r>
            <a:r>
              <a:rPr lang="en-US" sz="1600" b="1" dirty="0" smtClean="0">
                <a:latin typeface="Lucida Sans" pitchFamily="34" charset="0"/>
              </a:rPr>
              <a:t> Agricultural Water Demand Projections Do Not Account for Climate Change.</a:t>
            </a:r>
            <a:endParaRPr lang="en-US" sz="1600" b="1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23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7013" t="19739" r="3613" b="301"/>
          <a:stretch>
            <a:fillRect/>
          </a:stretch>
        </p:blipFill>
        <p:spPr bwMode="auto">
          <a:xfrm>
            <a:off x="404813" y="4302125"/>
            <a:ext cx="39655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t="6709" r="6725"/>
          <a:stretch>
            <a:fillRect/>
          </a:stretch>
        </p:blipFill>
        <p:spPr bwMode="auto">
          <a:xfrm>
            <a:off x="4394200" y="4818063"/>
            <a:ext cx="457993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185706" y="3994041"/>
            <a:ext cx="3054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Lucida Sans" pitchFamily="34" charset="0"/>
              </a:rPr>
              <a:t>Composite Storage Zones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364333" y="4503247"/>
            <a:ext cx="3054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Lucida Sans" pitchFamily="34" charset="0"/>
              </a:rPr>
              <a:t>Woodruff Release Limits 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40675" y="96588"/>
            <a:ext cx="8872538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91440" rIns="0" bIns="9144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Woodruff Release Requirements</a:t>
            </a:r>
            <a:r>
              <a:rPr lang="en-US" sz="1800" b="1" dirty="0" smtClean="0">
                <a:latin typeface="Lucida Sans" pitchFamily="34" charset="0"/>
              </a:rPr>
              <a:t>—Revised Interim </a:t>
            </a:r>
            <a:r>
              <a:rPr lang="en-US" sz="1800" b="1" dirty="0">
                <a:latin typeface="Lucida Sans" pitchFamily="34" charset="0"/>
              </a:rPr>
              <a:t>Operations </a:t>
            </a:r>
            <a:r>
              <a:rPr lang="en-US" sz="1800" b="1" dirty="0" smtClean="0">
                <a:latin typeface="Lucida Sans" pitchFamily="34" charset="0"/>
              </a:rPr>
              <a:t>Plan (</a:t>
            </a:r>
            <a:r>
              <a:rPr lang="en-US" sz="1800" b="1" dirty="0" smtClean="0">
                <a:solidFill>
                  <a:srgbClr val="FF0000"/>
                </a:solidFill>
                <a:latin typeface="Lucida Sans" pitchFamily="34" charset="0"/>
              </a:rPr>
              <a:t>RIOP</a:t>
            </a:r>
            <a:r>
              <a:rPr lang="en-US" sz="1800" b="1" dirty="0" smtClean="0">
                <a:latin typeface="Lucida Sans" pitchFamily="34" charset="0"/>
              </a:rPr>
              <a:t>)</a:t>
            </a:r>
            <a:endParaRPr lang="en-US" sz="1800" dirty="0">
              <a:latin typeface="Lucida Sans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788" y="714375"/>
            <a:ext cx="8169275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86128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499269" y="88350"/>
            <a:ext cx="6120277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91440" rIns="0" bIns="9144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Lake Level Assessment</a:t>
            </a:r>
            <a:endParaRPr lang="en-US" sz="1800" dirty="0">
              <a:latin typeface="Lucida Sans" pitchFamily="34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b="17643"/>
          <a:stretch/>
        </p:blipFill>
        <p:spPr>
          <a:xfrm>
            <a:off x="535460" y="1095634"/>
            <a:ext cx="3814119" cy="4143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8607" y="675862"/>
            <a:ext cx="2227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A2 –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2007 </a:t>
            </a:r>
            <a:r>
              <a:rPr lang="en-US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Dmnds</a:t>
            </a:r>
            <a:endParaRPr lang="en-US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b="16332"/>
          <a:stretch/>
        </p:blipFill>
        <p:spPr>
          <a:xfrm>
            <a:off x="4646197" y="1095633"/>
            <a:ext cx="3682314" cy="4209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3442" y="675862"/>
            <a:ext cx="2227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A2 –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2050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Dmnds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717" y="5698038"/>
            <a:ext cx="8630454" cy="830997"/>
          </a:xfrm>
          <a:prstGeom prst="rect">
            <a:avLst/>
          </a:prstGeom>
          <a:solidFill>
            <a:srgbClr val="FFFFCC">
              <a:alpha val="25000"/>
            </a:srgbClr>
          </a:solid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Key Messages</a:t>
            </a:r>
            <a:endParaRPr lang="en-US" sz="1000" b="1" dirty="0" smtClean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Future A2 climates portend deeper and more frequent lake drawdowns. 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2050 Demands exacerbate lake water stress. </a:t>
            </a:r>
          </a:p>
        </p:txBody>
      </p:sp>
    </p:spTree>
    <p:extLst>
      <p:ext uri="{BB962C8B-B14F-4D97-AF65-F5344CB8AC3E}">
        <p14:creationId xmlns:p14="http://schemas.microsoft.com/office/powerpoint/2010/main" xmlns="" val="36464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b="51411"/>
          <a:stretch/>
        </p:blipFill>
        <p:spPr>
          <a:xfrm>
            <a:off x="1112115" y="1219197"/>
            <a:ext cx="6927999" cy="4234249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29725" y="88350"/>
            <a:ext cx="7051589" cy="73866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91440" rIns="0" bIns="9144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Lake Lanier Level Sequences</a:t>
            </a:r>
          </a:p>
          <a:p>
            <a:pPr algn="ctr"/>
            <a:r>
              <a:rPr lang="en-US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n-US" sz="1800" b="1" dirty="0" smtClean="0">
                <a:latin typeface="Lucida Sans" pitchFamily="34" charset="0"/>
              </a:rPr>
              <a:t>Historical and Future Climates (A2) and 2050 Demands</a:t>
            </a:r>
            <a:endParaRPr lang="en-US" sz="1800" dirty="0">
              <a:latin typeface="Lucida San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717" y="5920464"/>
            <a:ext cx="8630454" cy="584775"/>
          </a:xfrm>
          <a:prstGeom prst="rect">
            <a:avLst/>
          </a:prstGeom>
          <a:solidFill>
            <a:srgbClr val="FFFFCC">
              <a:alpha val="25000"/>
            </a:srgbClr>
          </a:solid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Key Messages</a:t>
            </a:r>
            <a:endParaRPr lang="en-US" sz="1000" b="1" dirty="0" smtClean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Drawdowns intensify beyond 2050. </a:t>
            </a:r>
          </a:p>
        </p:txBody>
      </p:sp>
    </p:spTree>
    <p:extLst>
      <p:ext uri="{BB962C8B-B14F-4D97-AF65-F5344CB8AC3E}">
        <p14:creationId xmlns:p14="http://schemas.microsoft.com/office/powerpoint/2010/main" xmlns="" val="152978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177999" y="88350"/>
            <a:ext cx="6754591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91440" rIns="0" bIns="9144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Water Supply Deficit Assessments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—Atlanta</a:t>
            </a:r>
            <a:endParaRPr lang="en-US" sz="1800" dirty="0">
              <a:latin typeface="Lucida San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8607" y="675862"/>
            <a:ext cx="2227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A2 –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2007 </a:t>
            </a:r>
            <a:r>
              <a:rPr lang="en-US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Dmnds</a:t>
            </a:r>
            <a:endParaRPr lang="en-US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8248" y="675862"/>
            <a:ext cx="2227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A2 –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2050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Dmnds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717" y="5698038"/>
            <a:ext cx="8630454" cy="830997"/>
          </a:xfrm>
          <a:prstGeom prst="rect">
            <a:avLst/>
          </a:prstGeom>
          <a:solidFill>
            <a:srgbClr val="FFFFCC">
              <a:alpha val="25000"/>
            </a:srgbClr>
          </a:solid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Key Messages</a:t>
            </a:r>
            <a:endParaRPr lang="en-US" sz="1000" b="1" dirty="0" smtClean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Future A2 climates indicate that Atlanta will be vulnerable to critical water supply deficits beyond 2060.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t="50000"/>
          <a:stretch/>
        </p:blipFill>
        <p:spPr>
          <a:xfrm>
            <a:off x="4975652" y="1334530"/>
            <a:ext cx="3671381" cy="292964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3"/>
          <a:srcRect t="51297" b="14918"/>
          <a:stretch/>
        </p:blipFill>
        <p:spPr>
          <a:xfrm>
            <a:off x="362461" y="2257168"/>
            <a:ext cx="4401877" cy="105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29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699" y="3894308"/>
            <a:ext cx="37179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5436" y="4422819"/>
            <a:ext cx="3497263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6530" name="Text Box 2"/>
          <p:cNvSpPr txBox="1">
            <a:spLocks noChangeArrowheads="1"/>
          </p:cNvSpPr>
          <p:nvPr/>
        </p:nvSpPr>
        <p:spPr bwMode="auto">
          <a:xfrm>
            <a:off x="83954" y="832372"/>
            <a:ext cx="549388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Population Increase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06535" name="Text Box 7"/>
          <p:cNvSpPr txBox="1">
            <a:spLocks noChangeArrowheads="1"/>
          </p:cNvSpPr>
          <p:nvPr/>
        </p:nvSpPr>
        <p:spPr bwMode="auto">
          <a:xfrm>
            <a:off x="1711944" y="4902884"/>
            <a:ext cx="2374900" cy="98488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Atlanta Water </a:t>
            </a:r>
            <a:r>
              <a:rPr lang="en-US" sz="1600" b="1" dirty="0" smtClean="0">
                <a:solidFill>
                  <a:srgbClr val="0000FF"/>
                </a:solidFill>
              </a:rPr>
              <a:t>Demand</a:t>
            </a:r>
            <a:endParaRPr lang="en-US" sz="1600" dirty="0">
              <a:solidFill>
                <a:srgbClr val="0000FF"/>
              </a:solidFill>
            </a:endParaRPr>
          </a:p>
          <a:p>
            <a:pPr algn="ctr"/>
            <a:r>
              <a:rPr lang="en-US" sz="1600" b="1" dirty="0">
                <a:solidFill>
                  <a:srgbClr val="777777"/>
                </a:solidFill>
              </a:rPr>
              <a:t>2020:</a:t>
            </a:r>
            <a:r>
              <a:rPr lang="en-US" sz="1600" dirty="0">
                <a:solidFill>
                  <a:srgbClr val="777777"/>
                </a:solidFill>
              </a:rPr>
              <a:t>  </a:t>
            </a:r>
            <a:r>
              <a:rPr lang="en-US" sz="1600" b="1" dirty="0">
                <a:solidFill>
                  <a:srgbClr val="333399"/>
                </a:solidFill>
              </a:rPr>
              <a:t>1.01</a:t>
            </a:r>
            <a:r>
              <a:rPr lang="en-US" sz="1600" dirty="0"/>
              <a:t> </a:t>
            </a:r>
            <a:r>
              <a:rPr lang="en-US" sz="1600" dirty="0" err="1" smtClean="0"/>
              <a:t>bgd</a:t>
            </a:r>
            <a:endParaRPr lang="en-US" sz="1600" dirty="0">
              <a:solidFill>
                <a:srgbClr val="777777"/>
              </a:solidFill>
            </a:endParaRPr>
          </a:p>
          <a:p>
            <a:pPr algn="ctr"/>
            <a:r>
              <a:rPr lang="en-US" sz="1600" b="1" dirty="0">
                <a:solidFill>
                  <a:srgbClr val="777777"/>
                </a:solidFill>
              </a:rPr>
              <a:t>2000:</a:t>
            </a:r>
            <a:r>
              <a:rPr lang="en-US" sz="1600" dirty="0">
                <a:solidFill>
                  <a:srgbClr val="777777"/>
                </a:solidFill>
              </a:rPr>
              <a:t>  </a:t>
            </a:r>
            <a:r>
              <a:rPr lang="en-US" sz="1600" b="1" dirty="0">
                <a:solidFill>
                  <a:srgbClr val="333399"/>
                </a:solidFill>
              </a:rPr>
              <a:t>0.60</a:t>
            </a:r>
            <a:r>
              <a:rPr lang="en-US" sz="1600" dirty="0"/>
              <a:t> </a:t>
            </a:r>
            <a:r>
              <a:rPr lang="en-US" sz="1600" dirty="0" err="1" smtClean="0"/>
              <a:t>bgd</a:t>
            </a:r>
            <a:endParaRPr lang="en-US" sz="1600" dirty="0">
              <a:solidFill>
                <a:srgbClr val="777777"/>
              </a:solidFill>
            </a:endParaRPr>
          </a:p>
          <a:p>
            <a:pPr algn="ctr"/>
            <a:r>
              <a:rPr lang="en-US" sz="1600" b="1" dirty="0">
                <a:solidFill>
                  <a:srgbClr val="777777"/>
                </a:solidFill>
              </a:rPr>
              <a:t>1990:</a:t>
            </a:r>
            <a:r>
              <a:rPr lang="en-US" sz="1600" dirty="0">
                <a:solidFill>
                  <a:srgbClr val="777777"/>
                </a:solidFill>
              </a:rPr>
              <a:t>  </a:t>
            </a:r>
            <a:r>
              <a:rPr lang="en-US" sz="1600" b="1" dirty="0">
                <a:solidFill>
                  <a:srgbClr val="333399"/>
                </a:solidFill>
              </a:rPr>
              <a:t>0.46</a:t>
            </a:r>
            <a:r>
              <a:rPr lang="en-US" sz="1600" dirty="0"/>
              <a:t> </a:t>
            </a:r>
            <a:r>
              <a:rPr lang="en-US" sz="1600" dirty="0" err="1"/>
              <a:t>bgd</a:t>
            </a:r>
            <a:endParaRPr lang="en-US" sz="1600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836256" y="6534194"/>
            <a:ext cx="3261211" cy="246221"/>
          </a:xfrm>
          <a:prstGeom prst="rect">
            <a:avLst/>
          </a:prstGeom>
          <a:solidFill>
            <a:srgbClr val="FFFFCC">
              <a:alpha val="49804"/>
            </a:srgbClr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40% Surface – 60% Groundwater 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215647" y="105873"/>
            <a:ext cx="6728604" cy="276999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HK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宋体" charset="-122"/>
              </a:rPr>
              <a:t>ACF: </a:t>
            </a:r>
            <a:r>
              <a:rPr lang="en-US" altLang="zh-H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宋体" charset="-122"/>
              </a:rPr>
              <a:t>Changing Population, Land Use, and Water Demand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904727" y="6534193"/>
            <a:ext cx="2957886" cy="246221"/>
          </a:xfrm>
          <a:prstGeom prst="rect">
            <a:avLst/>
          </a:prstGeom>
          <a:solidFill>
            <a:srgbClr val="FFFFCC">
              <a:alpha val="49804"/>
            </a:srgbClr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100% Surface Water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5219" y="689952"/>
            <a:ext cx="2803525" cy="33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9715" y="5066078"/>
            <a:ext cx="129540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825" y="1277571"/>
            <a:ext cx="5037137" cy="2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569568" y="3910211"/>
            <a:ext cx="342313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b="1" dirty="0">
                <a:solidFill>
                  <a:srgbClr val="0000FF"/>
                </a:solidFill>
                <a:latin typeface="Lucida Sans" pitchFamily="34" charset="0"/>
              </a:rPr>
              <a:t>Irrigated </a:t>
            </a: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</a:rPr>
              <a:t>Agriculture Growth</a:t>
            </a:r>
          </a:p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</a:rPr>
              <a:t>(South Georgia)</a:t>
            </a:r>
            <a:endParaRPr lang="en-US" sz="1600" b="1" dirty="0">
              <a:solidFill>
                <a:srgbClr val="0000FF"/>
              </a:solidFill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4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112099" y="88350"/>
            <a:ext cx="6911110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91440" rIns="0" bIns="9144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In-stream Flow Target Deficit Assessment</a:t>
            </a:r>
            <a:endParaRPr lang="en-US" sz="1800" dirty="0">
              <a:latin typeface="Lucida San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9751" y="675862"/>
            <a:ext cx="2227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A2 –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2007 </a:t>
            </a:r>
            <a:r>
              <a:rPr lang="en-US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Dmnds</a:t>
            </a:r>
            <a:endParaRPr lang="en-US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4198" y="675862"/>
            <a:ext cx="2227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A2 –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2050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Dmnds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717" y="5928702"/>
            <a:ext cx="8630454" cy="830997"/>
          </a:xfrm>
          <a:prstGeom prst="rect">
            <a:avLst/>
          </a:prstGeom>
          <a:solidFill>
            <a:srgbClr val="FFFFCC">
              <a:alpha val="25000"/>
            </a:srgbClr>
          </a:solid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Key Messages</a:t>
            </a:r>
            <a:endParaRPr lang="en-US" sz="1000" b="1" dirty="0" smtClean="0">
              <a:latin typeface="Lucida Sans" pitchFamily="34" charset="0"/>
              <a:cs typeface="Lucida Sans" pitchFamily="34" charset="0"/>
            </a:endParaRPr>
          </a:p>
          <a:p>
            <a:pPr marL="461963" indent="-231775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Future A2 climates are likely to impair ACF’s capacity to meet in-stream flow targets, especially beyond 2060 and under increased demands. 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b="66215"/>
          <a:stretch/>
        </p:blipFill>
        <p:spPr>
          <a:xfrm>
            <a:off x="57666" y="1086313"/>
            <a:ext cx="4621426" cy="1533319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2"/>
          <a:srcRect t="51071" b="15250"/>
          <a:stretch/>
        </p:blipFill>
        <p:spPr>
          <a:xfrm>
            <a:off x="90618" y="2636099"/>
            <a:ext cx="4621426" cy="1672281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3"/>
          <a:srcRect b="65736"/>
          <a:stretch/>
        </p:blipFill>
        <p:spPr>
          <a:xfrm>
            <a:off x="4599380" y="1096794"/>
            <a:ext cx="4486956" cy="154754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3"/>
          <a:srcRect t="50780" b="14806"/>
          <a:stretch/>
        </p:blipFill>
        <p:spPr>
          <a:xfrm>
            <a:off x="4599380" y="2644337"/>
            <a:ext cx="4486956" cy="1709367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4"/>
          <a:srcRect t="51595" b="14698"/>
          <a:stretch/>
        </p:blipFill>
        <p:spPr>
          <a:xfrm>
            <a:off x="4563764" y="4341332"/>
            <a:ext cx="4480948" cy="144986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5"/>
          <a:srcRect t="50918" b="15086"/>
          <a:stretch/>
        </p:blipFill>
        <p:spPr>
          <a:xfrm>
            <a:off x="90618" y="4328999"/>
            <a:ext cx="4621426" cy="1429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06866" y="1100116"/>
            <a:ext cx="18882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Whitesburg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6866" y="2677661"/>
            <a:ext cx="18882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Columbus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98382" y="4338240"/>
            <a:ext cx="18882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Chattahoochee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2851" y="1098000"/>
            <a:ext cx="18882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Whitesburg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2851" y="2675545"/>
            <a:ext cx="18882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Columbus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84367" y="4336124"/>
            <a:ext cx="18882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Chattahoochee</a:t>
            </a:r>
          </a:p>
        </p:txBody>
      </p:sp>
    </p:spTree>
    <p:extLst>
      <p:ext uri="{BB962C8B-B14F-4D97-AF65-F5344CB8AC3E}">
        <p14:creationId xmlns:p14="http://schemas.microsoft.com/office/powerpoint/2010/main" xmlns="" val="35335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Water Resources Assessment Summary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8" y="885459"/>
            <a:ext cx="8630454" cy="2708434"/>
          </a:xfrm>
          <a:prstGeom prst="rect">
            <a:avLst/>
          </a:prstGeom>
          <a:solidFill>
            <a:srgbClr val="FFFFCC">
              <a:alpha val="25000"/>
            </a:srgbClr>
          </a:solid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Lessons to be Thought about</a:t>
            </a:r>
          </a:p>
          <a:p>
            <a:endParaRPr lang="en-US" sz="1000" b="1" dirty="0" smtClean="0">
              <a:latin typeface="Lucida Sans" pitchFamily="34" charset="0"/>
              <a:cs typeface="Lucida Sans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ACF will become increasingly </a:t>
            </a:r>
            <a:r>
              <a:rPr lang="en-US" sz="1600" b="1" u="sng" dirty="0" smtClean="0">
                <a:latin typeface="Lucida Sans" pitchFamily="34" charset="0"/>
                <a:cs typeface="Lucida Sans" pitchFamily="34" charset="0"/>
              </a:rPr>
              <a:t>vulnerable to climate change and variability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, especially beyond 2050-2060.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>
                <a:latin typeface="Lucida Sans" pitchFamily="34" charset="0"/>
                <a:cs typeface="Lucida Sans" pitchFamily="34" charset="0"/>
              </a:rPr>
              <a:t>Water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policies and regulation procedures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based on </a:t>
            </a:r>
            <a:r>
              <a:rPr lang="en-US" sz="1600" b="1" u="sng" dirty="0">
                <a:latin typeface="Lucida Sans" pitchFamily="34" charset="0"/>
                <a:cs typeface="Lucida Sans" pitchFamily="34" charset="0"/>
              </a:rPr>
              <a:t>historical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stream flows and water levels </a:t>
            </a:r>
            <a:r>
              <a:rPr lang="en-US" sz="1600" b="1" u="sng" dirty="0">
                <a:latin typeface="Lucida Sans" pitchFamily="34" charset="0"/>
                <a:cs typeface="Lucida Sans" pitchFamily="34" charset="0"/>
              </a:rPr>
              <a:t>cannot effectively respond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to a changing and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more variable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climate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.  </a:t>
            </a:r>
            <a:r>
              <a:rPr lang="en-US" sz="1600" b="1" u="sng" dirty="0" smtClean="0">
                <a:latin typeface="Lucida Sans" pitchFamily="34" charset="0"/>
                <a:cs typeface="Lucida Sans" pitchFamily="34" charset="0"/>
              </a:rPr>
              <a:t>More flexible and adaptive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approaches are needed to mitigate risks.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Water planning must be </a:t>
            </a:r>
            <a:r>
              <a:rPr lang="en-US" sz="1600" b="1" u="sng" dirty="0" smtClean="0">
                <a:latin typeface="Lucida Sans" pitchFamily="34" charset="0"/>
                <a:cs typeface="Lucida Sans" pitchFamily="34" charset="0"/>
              </a:rPr>
              <a:t>integrated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and begin to consider appropriate </a:t>
            </a:r>
            <a:r>
              <a:rPr lang="en-US" sz="1600" b="1" u="sng" dirty="0" smtClean="0">
                <a:latin typeface="Lucida Sans" pitchFamily="34" charset="0"/>
                <a:cs typeface="Lucida Sans" pitchFamily="34" charset="0"/>
              </a:rPr>
              <a:t>adaptation strategies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(in conservation,  infrastructure, and management). </a:t>
            </a:r>
          </a:p>
        </p:txBody>
      </p:sp>
    </p:spTree>
    <p:extLst>
      <p:ext uri="{BB962C8B-B14F-4D97-AF65-F5344CB8AC3E}">
        <p14:creationId xmlns:p14="http://schemas.microsoft.com/office/powerpoint/2010/main" xmlns="" val="41678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Water Resources Assessment Summary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8" y="885459"/>
            <a:ext cx="8630454" cy="2708434"/>
          </a:xfrm>
          <a:prstGeom prst="rect">
            <a:avLst/>
          </a:prstGeom>
          <a:solidFill>
            <a:srgbClr val="FFFFCC">
              <a:alpha val="25000"/>
            </a:srgbClr>
          </a:solid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Lessons to be Thought about</a:t>
            </a:r>
          </a:p>
          <a:p>
            <a:endParaRPr lang="en-US" sz="1000" b="1" dirty="0" smtClean="0">
              <a:latin typeface="Lucida Sans" pitchFamily="34" charset="0"/>
              <a:cs typeface="Lucida Sans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ACF will become increasingly </a:t>
            </a:r>
            <a:r>
              <a:rPr lang="en-US" sz="1600" b="1" u="sng" dirty="0" smtClean="0">
                <a:latin typeface="Lucida Sans" pitchFamily="34" charset="0"/>
                <a:cs typeface="Lucida Sans" pitchFamily="34" charset="0"/>
              </a:rPr>
              <a:t>vulnerable to climate change and variability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, especially beyond 2050-2060.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>
                <a:latin typeface="Lucida Sans" pitchFamily="34" charset="0"/>
                <a:cs typeface="Lucida Sans" pitchFamily="34" charset="0"/>
              </a:rPr>
              <a:t>Water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policies and regulation procedures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based on </a:t>
            </a:r>
            <a:r>
              <a:rPr lang="en-US" sz="1600" b="1" u="sng" dirty="0">
                <a:latin typeface="Lucida Sans" pitchFamily="34" charset="0"/>
                <a:cs typeface="Lucida Sans" pitchFamily="34" charset="0"/>
              </a:rPr>
              <a:t>historical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stream flows and water levels </a:t>
            </a:r>
            <a:r>
              <a:rPr lang="en-US" sz="1600" b="1" u="sng" dirty="0">
                <a:latin typeface="Lucida Sans" pitchFamily="34" charset="0"/>
                <a:cs typeface="Lucida Sans" pitchFamily="34" charset="0"/>
              </a:rPr>
              <a:t>cannot effectively respond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to a changing and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more variable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climate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.  </a:t>
            </a:r>
            <a:r>
              <a:rPr lang="en-US" sz="1600" b="1" u="sng" dirty="0" smtClean="0">
                <a:latin typeface="Lucida Sans" pitchFamily="34" charset="0"/>
                <a:cs typeface="Lucida Sans" pitchFamily="34" charset="0"/>
              </a:rPr>
              <a:t>More flexible and adaptive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approaches are needed to mitigate risks.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Water planning must be </a:t>
            </a:r>
            <a:r>
              <a:rPr lang="en-US" sz="1600" b="1" u="sng" dirty="0" smtClean="0">
                <a:latin typeface="Lucida Sans" pitchFamily="34" charset="0"/>
                <a:cs typeface="Lucida Sans" pitchFamily="34" charset="0"/>
              </a:rPr>
              <a:t>integrated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and begin to consider appropriate </a:t>
            </a:r>
            <a:r>
              <a:rPr lang="en-US" sz="1600" b="1" u="sng" dirty="0" smtClean="0">
                <a:latin typeface="Lucida Sans" pitchFamily="34" charset="0"/>
                <a:cs typeface="Lucida Sans" pitchFamily="34" charset="0"/>
              </a:rPr>
              <a:t>adaptation strategies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(in conservation,  infrastructure, and management).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203" y="4163859"/>
            <a:ext cx="8630454" cy="2462213"/>
          </a:xfrm>
          <a:prstGeom prst="rect">
            <a:avLst/>
          </a:prstGeom>
          <a:solidFill>
            <a:srgbClr val="FFFFCC">
              <a:alpha val="25000"/>
            </a:srgbClr>
          </a:solid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Opportunities </a:t>
            </a:r>
          </a:p>
          <a:p>
            <a:endParaRPr lang="en-US" sz="1000" b="1" dirty="0" smtClean="0">
              <a:solidFill>
                <a:srgbClr val="FF0000"/>
              </a:solidFill>
              <a:latin typeface="Lucida Sans" pitchFamily="34" charset="0"/>
              <a:cs typeface="Lucida Sans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State Water Plan is a very good start, but it should become </a:t>
            </a:r>
            <a:r>
              <a:rPr lang="en-US" sz="1600" b="1" u="sng" dirty="0" smtClean="0">
                <a:latin typeface="Lucida Sans" pitchFamily="34" charset="0"/>
                <a:cs typeface="Lucida Sans" pitchFamily="34" charset="0"/>
              </a:rPr>
              <a:t>a sustained process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, not a one-time plan.</a:t>
            </a:r>
          </a:p>
          <a:p>
            <a:pPr marL="288925" indent="-288925"/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Are we willing to invest in our future?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ACFS is </a:t>
            </a:r>
            <a:r>
              <a:rPr lang="en-US" sz="1600" b="1" u="sng" dirty="0" smtClean="0">
                <a:latin typeface="Lucida Sans" pitchFamily="34" charset="0"/>
                <a:cs typeface="Lucida Sans" pitchFamily="34" charset="0"/>
              </a:rPr>
              <a:t>an unprecedented and promising stakeholder engagement paradigm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Modern Decision Support Tools can support </a:t>
            </a:r>
            <a:r>
              <a:rPr lang="en-US" sz="1600" b="1" u="sng" dirty="0" smtClean="0">
                <a:latin typeface="Lucida Sans" pitchFamily="34" charset="0"/>
                <a:cs typeface="Lucida Sans" pitchFamily="34" charset="0"/>
              </a:rPr>
              <a:t>IWRM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.</a:t>
            </a:r>
          </a:p>
          <a:p>
            <a:pPr marL="288925" indent="-288925"/>
            <a:r>
              <a:rPr lang="en-US" sz="1600" b="1" dirty="0"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Are our institutions willing to embrace them?</a:t>
            </a:r>
          </a:p>
        </p:txBody>
      </p:sp>
    </p:spTree>
    <p:extLst>
      <p:ext uri="{BB962C8B-B14F-4D97-AF65-F5344CB8AC3E}">
        <p14:creationId xmlns:p14="http://schemas.microsoft.com/office/powerpoint/2010/main" xmlns="" val="182998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6562725" y="799794"/>
            <a:ext cx="2124075" cy="784830"/>
          </a:xfrm>
          <a:prstGeom prst="rect">
            <a:avLst/>
          </a:prstGeom>
          <a:solidFill>
            <a:srgbClr val="FFFFCC"/>
          </a:solidFill>
          <a:ln w="22225" algn="ctr">
            <a:noFill/>
            <a:prstDash val="lgDash"/>
            <a:miter lim="800000"/>
            <a:headEnd/>
            <a:tailEnd/>
          </a:ln>
        </p:spPr>
        <p:txBody>
          <a:bodyPr wrap="square" lIns="0" tIns="91440" rIns="0" bIns="9144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  <a:cs typeface="Arial" charset="0"/>
              </a:rPr>
              <a:t>Demographic &amp;</a:t>
            </a:r>
          </a:p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  <a:cs typeface="Arial" charset="0"/>
              </a:rPr>
              <a:t>Socio-Economic</a:t>
            </a:r>
          </a:p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  <a:cs typeface="Arial" charset="0"/>
              </a:rPr>
              <a:t>Scenarios</a:t>
            </a:r>
            <a:endParaRPr lang="en-US" sz="1300" b="1" dirty="0">
              <a:solidFill>
                <a:srgbClr val="800000"/>
              </a:solidFill>
              <a:latin typeface="Lucida Sans" pitchFamily="34" charset="0"/>
              <a:cs typeface="Arial" charset="0"/>
            </a:endParaRPr>
          </a:p>
        </p:txBody>
      </p:sp>
      <p:sp>
        <p:nvSpPr>
          <p:cNvPr id="531460" name="Text Box 4"/>
          <p:cNvSpPr txBox="1">
            <a:spLocks noChangeArrowheads="1"/>
          </p:cNvSpPr>
          <p:nvPr/>
        </p:nvSpPr>
        <p:spPr bwMode="auto">
          <a:xfrm>
            <a:off x="4413884" y="3361854"/>
            <a:ext cx="2209800" cy="584775"/>
          </a:xfrm>
          <a:prstGeom prst="rect">
            <a:avLst/>
          </a:prstGeom>
          <a:solidFill>
            <a:schemeClr val="bg1"/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0" tIns="91440" rIns="0" bIns="9144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</a:rPr>
              <a:t>River-Reservoir-Aquifer-Estuary Response</a:t>
            </a:r>
            <a:endParaRPr lang="en-US" sz="1300" b="1" dirty="0">
              <a:solidFill>
                <a:srgbClr val="800000"/>
              </a:solidFill>
              <a:latin typeface="Lucida Sans" pitchFamily="34" charset="0"/>
            </a:endParaRPr>
          </a:p>
        </p:txBody>
      </p:sp>
      <p:sp>
        <p:nvSpPr>
          <p:cNvPr id="531463" name="Text Box 7"/>
          <p:cNvSpPr txBox="1">
            <a:spLocks noChangeArrowheads="1"/>
          </p:cNvSpPr>
          <p:nvPr/>
        </p:nvSpPr>
        <p:spPr bwMode="auto">
          <a:xfrm>
            <a:off x="88901" y="809625"/>
            <a:ext cx="2197100" cy="784830"/>
          </a:xfrm>
          <a:prstGeom prst="rect">
            <a:avLst/>
          </a:prstGeom>
          <a:solidFill>
            <a:srgbClr val="FFFFCC"/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 lIns="0" tIns="91440" rIns="0" bIns="9144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</a:rPr>
              <a:t>Climate - Sea Level Rise Scenarios &amp; Downscaling </a:t>
            </a:r>
            <a:r>
              <a:rPr lang="en-US" sz="1300" dirty="0" smtClean="0">
                <a:latin typeface="Lucida Sans" pitchFamily="34" charset="0"/>
              </a:rPr>
              <a:t>(Historical, Future) </a:t>
            </a:r>
          </a:p>
        </p:txBody>
      </p:sp>
      <p:sp>
        <p:nvSpPr>
          <p:cNvPr id="531464" name="AutoShape 8"/>
          <p:cNvSpPr>
            <a:spLocks noChangeArrowheads="1"/>
          </p:cNvSpPr>
          <p:nvPr/>
        </p:nvSpPr>
        <p:spPr bwMode="auto">
          <a:xfrm rot="2097680">
            <a:off x="2314575" y="169545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5">
              <a:lumMod val="90000"/>
            </a:schemeClr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531467" name="Text Box 11"/>
          <p:cNvSpPr txBox="1">
            <a:spLocks noChangeArrowheads="1"/>
          </p:cNvSpPr>
          <p:nvPr/>
        </p:nvSpPr>
        <p:spPr bwMode="auto">
          <a:xfrm>
            <a:off x="2293502" y="2046923"/>
            <a:ext cx="2129208" cy="769441"/>
          </a:xfrm>
          <a:prstGeom prst="rect">
            <a:avLst/>
          </a:prstGeom>
          <a:solidFill>
            <a:schemeClr val="bg1"/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 lIns="0" tIns="182880" rIns="0" bIns="18288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</a:rPr>
              <a:t>Hydrologic Response</a:t>
            </a:r>
          </a:p>
          <a:p>
            <a:pPr algn="ctr"/>
            <a:r>
              <a:rPr lang="en-US" sz="1200" dirty="0" smtClean="0">
                <a:latin typeface="Lucida Sans" pitchFamily="34" charset="0"/>
              </a:rPr>
              <a:t>Surface/Ground/WQ</a:t>
            </a:r>
            <a:endParaRPr lang="en-US" sz="1200" dirty="0">
              <a:latin typeface="Lucida Sans" pitchFamily="34" charset="0"/>
            </a:endParaRPr>
          </a:p>
        </p:txBody>
      </p:sp>
      <p:graphicFrame>
        <p:nvGraphicFramePr>
          <p:cNvPr id="531471" name="Object 15"/>
          <p:cNvGraphicFramePr>
            <a:graphicFrameLocks noChangeAspect="1"/>
          </p:cNvGraphicFramePr>
          <p:nvPr/>
        </p:nvGraphicFramePr>
        <p:xfrm>
          <a:off x="4986284" y="4232653"/>
          <a:ext cx="1479550" cy="1981200"/>
        </p:xfrm>
        <a:graphic>
          <a:graphicData uri="http://schemas.openxmlformats.org/presentationml/2006/ole">
            <p:oleObj spid="_x0000_s5200" name="Drawing" r:id="rId3" imgW="6486525" imgH="8686800" progId="">
              <p:embed/>
            </p:oleObj>
          </a:graphicData>
        </a:graphic>
      </p:graphicFrame>
      <p:sp>
        <p:nvSpPr>
          <p:cNvPr id="531472" name="AutoShape 16"/>
          <p:cNvSpPr>
            <a:spLocks noChangeArrowheads="1"/>
          </p:cNvSpPr>
          <p:nvPr/>
        </p:nvSpPr>
        <p:spPr bwMode="auto">
          <a:xfrm rot="2097680">
            <a:off x="4455795" y="289687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5">
              <a:lumMod val="90000"/>
            </a:schemeClr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531475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492443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Integrated Water Resources Assessment/Planning Framework</a:t>
            </a:r>
            <a:endParaRPr lang="en-US" sz="1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Climate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-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Hydrology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-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Water Resources</a:t>
            </a:r>
            <a:r>
              <a:rPr lang="en-US" sz="16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-</a:t>
            </a:r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Environment</a:t>
            </a:r>
            <a:r>
              <a:rPr lang="en-US" sz="16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Energy</a:t>
            </a:r>
            <a:r>
              <a:rPr lang="en-US" sz="16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…</a:t>
            </a:r>
            <a:endParaRPr lang="en-US" sz="1600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531476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7908" y="2846070"/>
            <a:ext cx="2065337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1477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" y="1765147"/>
            <a:ext cx="2247900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AutoShape 16"/>
          <p:cNvSpPr>
            <a:spLocks noChangeArrowheads="1"/>
          </p:cNvSpPr>
          <p:nvPr/>
        </p:nvSpPr>
        <p:spPr bwMode="auto">
          <a:xfrm rot="19502320" flipH="1">
            <a:off x="6059582" y="2894846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5">
              <a:lumMod val="90000"/>
            </a:schemeClr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6631092" y="2068270"/>
            <a:ext cx="2055707" cy="1154162"/>
          </a:xfrm>
          <a:prstGeom prst="rect">
            <a:avLst/>
          </a:prstGeom>
          <a:solidFill>
            <a:schemeClr val="bg1"/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91440" rIns="0" bIns="9144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  <a:cs typeface="Arial" charset="0"/>
              </a:rPr>
              <a:t>Sectoral Demand Targets, Metrics</a:t>
            </a:r>
          </a:p>
          <a:p>
            <a:pPr algn="ctr"/>
            <a:r>
              <a:rPr lang="en-US" sz="1200" dirty="0" smtClean="0">
                <a:latin typeface="Lucida Sans" pitchFamily="34" charset="0"/>
                <a:cs typeface="Arial" charset="0"/>
              </a:rPr>
              <a:t>WS (</a:t>
            </a:r>
            <a:r>
              <a:rPr lang="en-US" sz="1200" dirty="0" err="1" smtClean="0">
                <a:latin typeface="Lucida Sans" pitchFamily="34" charset="0"/>
                <a:cs typeface="Arial" charset="0"/>
              </a:rPr>
              <a:t>urbn</a:t>
            </a:r>
            <a:r>
              <a:rPr lang="en-US" sz="1200" dirty="0" smtClean="0">
                <a:latin typeface="Lucida Sans" pitchFamily="34" charset="0"/>
                <a:cs typeface="Arial" charset="0"/>
              </a:rPr>
              <a:t>/</a:t>
            </a:r>
            <a:r>
              <a:rPr lang="en-US" sz="1200" dirty="0" err="1" smtClean="0">
                <a:latin typeface="Lucida Sans" pitchFamily="34" charset="0"/>
                <a:cs typeface="Arial" charset="0"/>
              </a:rPr>
              <a:t>ag</a:t>
            </a:r>
            <a:r>
              <a:rPr lang="en-US" sz="1200" dirty="0" smtClean="0">
                <a:latin typeface="Lucida Sans" pitchFamily="34" charset="0"/>
                <a:cs typeface="Arial" charset="0"/>
              </a:rPr>
              <a:t>/</a:t>
            </a:r>
            <a:r>
              <a:rPr lang="en-US" sz="1200" dirty="0" err="1" smtClean="0">
                <a:latin typeface="Lucida Sans" pitchFamily="34" charset="0"/>
                <a:cs typeface="Arial" charset="0"/>
              </a:rPr>
              <a:t>ind</a:t>
            </a:r>
            <a:r>
              <a:rPr lang="en-US" sz="1200" dirty="0" smtClean="0">
                <a:latin typeface="Lucida Sans" pitchFamily="34" charset="0"/>
                <a:cs typeface="Arial" charset="0"/>
              </a:rPr>
              <a:t>), </a:t>
            </a:r>
            <a:r>
              <a:rPr lang="en-US" sz="1200" dirty="0" err="1" smtClean="0">
                <a:latin typeface="Lucida Sans" pitchFamily="34" charset="0"/>
                <a:cs typeface="Arial" charset="0"/>
              </a:rPr>
              <a:t>Enrgy</a:t>
            </a:r>
            <a:r>
              <a:rPr lang="en-US" sz="1200" dirty="0" smtClean="0">
                <a:latin typeface="Lucida Sans" pitchFamily="34" charset="0"/>
                <a:cs typeface="Arial" charset="0"/>
              </a:rPr>
              <a:t>, Fisheries, </a:t>
            </a:r>
            <a:r>
              <a:rPr lang="en-US" sz="1200" dirty="0" err="1" smtClean="0">
                <a:latin typeface="Lucida Sans" pitchFamily="34" charset="0"/>
                <a:cs typeface="Arial" charset="0"/>
              </a:rPr>
              <a:t>Nav</a:t>
            </a:r>
            <a:r>
              <a:rPr lang="en-US" sz="1200" dirty="0" smtClean="0">
                <a:latin typeface="Lucida Sans" pitchFamily="34" charset="0"/>
                <a:cs typeface="Arial" charset="0"/>
              </a:rPr>
              <a:t>, </a:t>
            </a:r>
            <a:r>
              <a:rPr lang="en-US" sz="1200" dirty="0" err="1" smtClean="0">
                <a:latin typeface="Lucida Sans" pitchFamily="34" charset="0"/>
                <a:cs typeface="Arial" charset="0"/>
              </a:rPr>
              <a:t>Env</a:t>
            </a:r>
            <a:r>
              <a:rPr lang="en-US" sz="1200" dirty="0" smtClean="0">
                <a:latin typeface="Lucida Sans" pitchFamily="34" charset="0"/>
                <a:cs typeface="Arial" charset="0"/>
              </a:rPr>
              <a:t>.…</a:t>
            </a:r>
            <a:endParaRPr lang="en-US" sz="1300" b="1" dirty="0">
              <a:solidFill>
                <a:srgbClr val="800000"/>
              </a:solidFill>
              <a:latin typeface="Lucida Sans" pitchFamily="34" charset="0"/>
              <a:cs typeface="Arial" charset="0"/>
            </a:endParaRPr>
          </a:p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  <a:cs typeface="Arial" charset="0"/>
              </a:rPr>
              <a:t>Mgt./Adapt. Options</a:t>
            </a:r>
            <a:endParaRPr lang="en-US" sz="1200" dirty="0" smtClean="0">
              <a:latin typeface="Lucida Sans" pitchFamily="34" charset="0"/>
              <a:cs typeface="Arial" charset="0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448827" y="2401183"/>
            <a:ext cx="21384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100" dirty="0" smtClean="0">
                <a:solidFill>
                  <a:srgbClr val="6000C0"/>
                </a:solidFill>
                <a:latin typeface="Lucida Sans" pitchFamily="34" charset="0"/>
                <a:cs typeface="Arial" charset="0"/>
              </a:rPr>
              <a:t>Soil </a:t>
            </a:r>
            <a:r>
              <a:rPr lang="en-US" sz="1100" dirty="0">
                <a:solidFill>
                  <a:srgbClr val="6000C0"/>
                </a:solidFill>
                <a:latin typeface="Lucida Sans" pitchFamily="34" charset="0"/>
                <a:cs typeface="Arial" charset="0"/>
              </a:rPr>
              <a:t>moisture</a:t>
            </a:r>
            <a:r>
              <a:rPr lang="en-US" sz="1100" dirty="0" smtClean="0">
                <a:solidFill>
                  <a:srgbClr val="6000C0"/>
                </a:solidFill>
                <a:latin typeface="Lucida Sans" pitchFamily="34" charset="0"/>
                <a:cs typeface="Arial" charset="0"/>
              </a:rPr>
              <a:t>, ET, runoff,</a:t>
            </a:r>
          </a:p>
          <a:p>
            <a:r>
              <a:rPr lang="en-US" sz="1100" dirty="0" smtClean="0">
                <a:solidFill>
                  <a:srgbClr val="6000C0"/>
                </a:solidFill>
                <a:latin typeface="Lucida Sans" pitchFamily="34" charset="0"/>
                <a:cs typeface="Arial" charset="0"/>
              </a:rPr>
              <a:t>aquifer recharge, WQ, etc.</a:t>
            </a:r>
            <a:endParaRPr lang="en-US" sz="1100" dirty="0">
              <a:solidFill>
                <a:srgbClr val="FF9933"/>
              </a:solidFill>
              <a:latin typeface="Lucida Sans" pitchFamily="34" charset="0"/>
              <a:cs typeface="Arial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2324356" y="1138159"/>
            <a:ext cx="18194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dirty="0" smtClean="0">
                <a:solidFill>
                  <a:srgbClr val="6000C0"/>
                </a:solidFill>
                <a:latin typeface="Lucida Sans" pitchFamily="34" charset="0"/>
                <a:cs typeface="Arial" charset="0"/>
              </a:rPr>
              <a:t>Rainfall</a:t>
            </a:r>
            <a:r>
              <a:rPr lang="en-US" sz="1100" dirty="0">
                <a:solidFill>
                  <a:srgbClr val="6000C0"/>
                </a:solidFill>
                <a:latin typeface="Lucida Sans" pitchFamily="34" charset="0"/>
                <a:cs typeface="Arial" charset="0"/>
              </a:rPr>
              <a:t>, </a:t>
            </a:r>
            <a:r>
              <a:rPr lang="en-US" sz="1100" dirty="0" smtClean="0">
                <a:solidFill>
                  <a:srgbClr val="6000C0"/>
                </a:solidFill>
                <a:latin typeface="Lucida Sans" pitchFamily="34" charset="0"/>
                <a:cs typeface="Arial" charset="0"/>
              </a:rPr>
              <a:t>temperature, PET,</a:t>
            </a:r>
          </a:p>
          <a:p>
            <a:r>
              <a:rPr lang="en-US" sz="1100" dirty="0" smtClean="0">
                <a:solidFill>
                  <a:srgbClr val="6000C0"/>
                </a:solidFill>
                <a:latin typeface="Lucida Sans" pitchFamily="34" charset="0"/>
                <a:cs typeface="Arial" charset="0"/>
              </a:rPr>
              <a:t> etc., sequences.</a:t>
            </a:r>
            <a:endParaRPr lang="en-US" sz="1100" dirty="0">
              <a:solidFill>
                <a:srgbClr val="FF9933"/>
              </a:solidFill>
              <a:latin typeface="Lucida Sans" pitchFamily="34" charset="0"/>
              <a:cs typeface="Arial" charset="0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650159" y="5290311"/>
            <a:ext cx="23445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itchFamily="34" charset="0"/>
                <a:cs typeface="Calibri" pitchFamily="34" charset="0"/>
              </a:rPr>
              <a:t>Risks/Vulnerabilities/Tradeoffs</a:t>
            </a:r>
          </a:p>
          <a:p>
            <a:r>
              <a:rPr lang="en-US" sz="1100" dirty="0" smtClean="0">
                <a:solidFill>
                  <a:srgbClr val="666633"/>
                </a:solidFill>
                <a:latin typeface="Lucida Sans" pitchFamily="34" charset="0"/>
                <a:cs typeface="Calibri" pitchFamily="34" charset="0"/>
              </a:rPr>
              <a:t>(by sector and region)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6633001" y="4363730"/>
            <a:ext cx="2277734" cy="584775"/>
          </a:xfrm>
          <a:prstGeom prst="rect">
            <a:avLst/>
          </a:prstGeom>
          <a:solidFill>
            <a:schemeClr val="bg1"/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91440" rIns="0" bIns="9144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  <a:cs typeface="Arial" charset="0"/>
              </a:rPr>
              <a:t>Environ. - Socioeconomic </a:t>
            </a:r>
          </a:p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  <a:cs typeface="Arial" charset="0"/>
              </a:rPr>
              <a:t>Impact Assessments</a:t>
            </a:r>
          </a:p>
        </p:txBody>
      </p:sp>
      <p:sp>
        <p:nvSpPr>
          <p:cNvPr id="31" name="AutoShape 17"/>
          <p:cNvSpPr>
            <a:spLocks noChangeArrowheads="1"/>
          </p:cNvSpPr>
          <p:nvPr/>
        </p:nvSpPr>
        <p:spPr bwMode="auto">
          <a:xfrm rot="2097680">
            <a:off x="6650013" y="4013427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5">
              <a:lumMod val="90000"/>
            </a:schemeClr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6667958" y="3371975"/>
            <a:ext cx="2205454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100" dirty="0" smtClean="0">
                <a:solidFill>
                  <a:srgbClr val="6000C0"/>
                </a:solidFill>
                <a:latin typeface="Lucida Sans" pitchFamily="34" charset="0"/>
                <a:cs typeface="Calibri" pitchFamily="34" charset="0"/>
              </a:rPr>
              <a:t>Actual water use levels, </a:t>
            </a:r>
          </a:p>
          <a:p>
            <a:r>
              <a:rPr lang="en-US" sz="1100" dirty="0" smtClean="0">
                <a:solidFill>
                  <a:srgbClr val="6000C0"/>
                </a:solidFill>
                <a:latin typeface="Lucida Sans" pitchFamily="34" charset="0"/>
                <a:cs typeface="Calibri" pitchFamily="34" charset="0"/>
              </a:rPr>
              <a:t>recreation, hydro-thermal </a:t>
            </a:r>
            <a:r>
              <a:rPr lang="en-US" sz="1100" dirty="0" err="1" smtClean="0">
                <a:solidFill>
                  <a:srgbClr val="6000C0"/>
                </a:solidFill>
                <a:latin typeface="Lucida Sans" pitchFamily="34" charset="0"/>
                <a:cs typeface="Calibri" pitchFamily="34" charset="0"/>
              </a:rPr>
              <a:t>enrgy</a:t>
            </a:r>
            <a:r>
              <a:rPr lang="en-US" sz="1100" dirty="0" smtClean="0">
                <a:solidFill>
                  <a:srgbClr val="6000C0"/>
                </a:solidFill>
                <a:latin typeface="Lucida Sans" pitchFamily="34" charset="0"/>
                <a:cs typeface="Calibri" pitchFamily="34" charset="0"/>
              </a:rPr>
              <a:t>, </a:t>
            </a:r>
          </a:p>
          <a:p>
            <a:r>
              <a:rPr lang="en-US" sz="1100" dirty="0" err="1" smtClean="0">
                <a:solidFill>
                  <a:srgbClr val="6000C0"/>
                </a:solidFill>
                <a:latin typeface="Lucida Sans" pitchFamily="34" charset="0"/>
                <a:cs typeface="Calibri" pitchFamily="34" charset="0"/>
              </a:rPr>
              <a:t>env</a:t>
            </a:r>
            <a:r>
              <a:rPr lang="en-US" sz="1100" dirty="0" smtClean="0">
                <a:solidFill>
                  <a:srgbClr val="6000C0"/>
                </a:solidFill>
                <a:latin typeface="Lucida Sans" pitchFamily="34" charset="0"/>
                <a:cs typeface="Calibri" pitchFamily="34" charset="0"/>
              </a:rPr>
              <a:t>. flows, lake/aquifer levels,</a:t>
            </a:r>
          </a:p>
          <a:p>
            <a:r>
              <a:rPr lang="en-US" sz="1100" dirty="0" smtClean="0">
                <a:solidFill>
                  <a:srgbClr val="6000C0"/>
                </a:solidFill>
                <a:latin typeface="Lucida Sans" pitchFamily="34" charset="0"/>
                <a:cs typeface="Calibri" pitchFamily="34" charset="0"/>
              </a:rPr>
              <a:t>       fisheries, …</a:t>
            </a:r>
          </a:p>
          <a:p>
            <a:endParaRPr lang="en-US" sz="1100" dirty="0" smtClean="0">
              <a:solidFill>
                <a:srgbClr val="6000C0"/>
              </a:solidFill>
              <a:latin typeface="Lucida Sans" pitchFamily="34" charset="0"/>
              <a:cs typeface="Calibri" pitchFamily="34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7675140" y="4982087"/>
            <a:ext cx="182880" cy="285750"/>
          </a:xfrm>
          <a:prstGeom prst="downArrow">
            <a:avLst/>
          </a:prstGeom>
          <a:solidFill>
            <a:schemeClr val="accent5">
              <a:lumMod val="90000"/>
            </a:schemeClr>
          </a:solidFill>
          <a:ln w="222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Down Arrow 34"/>
          <p:cNvSpPr/>
          <p:nvPr/>
        </p:nvSpPr>
        <p:spPr>
          <a:xfrm>
            <a:off x="7678950" y="5669616"/>
            <a:ext cx="182880" cy="285750"/>
          </a:xfrm>
          <a:prstGeom prst="downArrow">
            <a:avLst/>
          </a:prstGeom>
          <a:solidFill>
            <a:schemeClr val="accent5">
              <a:lumMod val="90000"/>
            </a:schemeClr>
          </a:solidFill>
          <a:ln w="222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3538537" y="3019429"/>
            <a:ext cx="1747838" cy="47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 flipH="1">
            <a:off x="1333490" y="1776405"/>
            <a:ext cx="1914520" cy="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4438435" y="801504"/>
            <a:ext cx="2152865" cy="784830"/>
          </a:xfrm>
          <a:prstGeom prst="rect">
            <a:avLst/>
          </a:prstGeom>
          <a:solidFill>
            <a:srgbClr val="FFFFCC"/>
          </a:solidFill>
          <a:ln w="22225" algn="ctr">
            <a:noFill/>
            <a:prstDash val="lgDash"/>
            <a:miter lim="800000"/>
            <a:headEnd/>
            <a:tailEnd/>
          </a:ln>
        </p:spPr>
        <p:txBody>
          <a:bodyPr wrap="square" lIns="0" tIns="91440" rIns="0" bIns="91440">
            <a:spAutoFit/>
          </a:bodyPr>
          <a:lstStyle/>
          <a:p>
            <a:pPr algn="ctr"/>
            <a:endParaRPr lang="en-US" sz="1300" b="1" dirty="0" smtClean="0">
              <a:solidFill>
                <a:srgbClr val="800000"/>
              </a:solidFill>
              <a:latin typeface="Lucida Sans" pitchFamily="34" charset="0"/>
              <a:cs typeface="Arial" charset="0"/>
            </a:endParaRPr>
          </a:p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  <a:cs typeface="Arial" charset="0"/>
              </a:rPr>
              <a:t>Land Use/Cover</a:t>
            </a:r>
          </a:p>
          <a:p>
            <a:pPr algn="ctr"/>
            <a:r>
              <a:rPr lang="en-US" sz="1300" b="1" dirty="0" smtClean="0">
                <a:solidFill>
                  <a:srgbClr val="800000"/>
                </a:solidFill>
                <a:latin typeface="Lucida Sans" pitchFamily="34" charset="0"/>
                <a:cs typeface="Arial" charset="0"/>
              </a:rPr>
              <a:t>Scenarios</a:t>
            </a:r>
          </a:p>
        </p:txBody>
      </p:sp>
      <p:sp>
        <p:nvSpPr>
          <p:cNvPr id="37" name="AutoShape 16"/>
          <p:cNvSpPr>
            <a:spLocks noChangeArrowheads="1"/>
          </p:cNvSpPr>
          <p:nvPr/>
        </p:nvSpPr>
        <p:spPr bwMode="auto">
          <a:xfrm rot="19502320" flipH="1">
            <a:off x="3903432" y="1701378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5">
              <a:lumMod val="90000"/>
            </a:schemeClr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44" name="Down Arrow 43"/>
          <p:cNvSpPr/>
          <p:nvPr/>
        </p:nvSpPr>
        <p:spPr>
          <a:xfrm>
            <a:off x="7676160" y="1671637"/>
            <a:ext cx="182880" cy="352425"/>
          </a:xfrm>
          <a:prstGeom prst="downArrow">
            <a:avLst/>
          </a:prstGeom>
          <a:solidFill>
            <a:schemeClr val="accent5">
              <a:lumMod val="90000"/>
            </a:schemeClr>
          </a:solidFill>
          <a:ln w="222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6639638" y="6007031"/>
            <a:ext cx="2381072" cy="815608"/>
          </a:xfrm>
          <a:prstGeom prst="rect">
            <a:avLst/>
          </a:prstGeom>
          <a:solidFill>
            <a:schemeClr val="bg1"/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Lucida Sans" pitchFamily="34" charset="0"/>
                <a:cs typeface="Arial" charset="0"/>
              </a:rPr>
              <a:t>Stakeholder Processes</a:t>
            </a:r>
          </a:p>
          <a:p>
            <a:pPr algn="ctr"/>
            <a:r>
              <a:rPr lang="en-US" sz="1100" b="1" dirty="0" smtClean="0">
                <a:solidFill>
                  <a:srgbClr val="7030A0"/>
                </a:solidFill>
                <a:latin typeface="Lucida Sans" pitchFamily="34" charset="0"/>
                <a:cs typeface="Arial" charset="0"/>
              </a:rPr>
              <a:t>Consensus Building</a:t>
            </a:r>
          </a:p>
          <a:p>
            <a:pPr algn="ctr"/>
            <a:r>
              <a:rPr lang="en-US" sz="1100" dirty="0" smtClean="0">
                <a:latin typeface="Lucida Sans" pitchFamily="34" charset="0"/>
                <a:cs typeface="Arial" charset="0"/>
              </a:rPr>
              <a:t>Shared Vision Mgt. Policies, Adaptation Measures, Indicators</a:t>
            </a:r>
            <a:endParaRPr lang="en-US" sz="1100" dirty="0">
              <a:latin typeface="Lucida Sans" pitchFamily="34" charset="0"/>
              <a:cs typeface="Arial" charset="0"/>
            </a:endParaRPr>
          </a:p>
        </p:txBody>
      </p:sp>
      <p:sp>
        <p:nvSpPr>
          <p:cNvPr id="531470" name="Line 14"/>
          <p:cNvSpPr>
            <a:spLocks noChangeShapeType="1"/>
          </p:cNvSpPr>
          <p:nvPr/>
        </p:nvSpPr>
        <p:spPr bwMode="auto">
          <a:xfrm>
            <a:off x="6629400" y="2114550"/>
            <a:ext cx="1270" cy="4687888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dirty="0"/>
          </a:p>
        </p:txBody>
      </p:sp>
      <p:cxnSp>
        <p:nvCxnSpPr>
          <p:cNvPr id="52" name="Straight Connector 51"/>
          <p:cNvCxnSpPr>
            <a:endCxn id="43" idx="2"/>
          </p:cNvCxnSpPr>
          <p:nvPr/>
        </p:nvCxnSpPr>
        <p:spPr bwMode="auto">
          <a:xfrm flipH="1">
            <a:off x="9010732" y="1225485"/>
            <a:ext cx="1293" cy="44954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Down Arrow 46"/>
          <p:cNvSpPr/>
          <p:nvPr/>
        </p:nvSpPr>
        <p:spPr>
          <a:xfrm flipV="1">
            <a:off x="8776754" y="1102095"/>
            <a:ext cx="182880" cy="28575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22225">
            <a:solidFill>
              <a:schemeClr val="accent5">
                <a:lumMod val="90000"/>
              </a:schemeClr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 flipV="1">
            <a:off x="8773650" y="2545296"/>
            <a:ext cx="182880" cy="28575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22225">
            <a:solidFill>
              <a:schemeClr val="accent5">
                <a:lumMod val="90000"/>
              </a:schemeClr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 bwMode="auto">
          <a:xfrm>
            <a:off x="4449551" y="810804"/>
            <a:ext cx="4251487" cy="789396"/>
          </a:xfrm>
          <a:prstGeom prst="rect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MS PGothic" pitchFamily="34" charset="-128"/>
            </a:endParaRPr>
          </a:p>
        </p:txBody>
      </p:sp>
      <p:cxnSp>
        <p:nvCxnSpPr>
          <p:cNvPr id="41" name="Straight Connector 40"/>
          <p:cNvCxnSpPr>
            <a:stCxn id="60" idx="0"/>
            <a:endCxn id="60" idx="2"/>
          </p:cNvCxnSpPr>
          <p:nvPr/>
        </p:nvCxnSpPr>
        <p:spPr bwMode="auto">
          <a:xfrm>
            <a:off x="6575295" y="810804"/>
            <a:ext cx="0" cy="78939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Down Arrow 42"/>
          <p:cNvSpPr/>
          <p:nvPr/>
        </p:nvSpPr>
        <p:spPr>
          <a:xfrm flipV="1">
            <a:off x="8919292" y="5720956"/>
            <a:ext cx="182880" cy="28575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22225"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055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315848" y="188468"/>
            <a:ext cx="649001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spc="1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Preliminary Stakeholder Performance Criteria </a:t>
            </a:r>
            <a:endParaRPr lang="en-US" sz="2000" b="1" spc="1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787" y="769286"/>
            <a:ext cx="6434985" cy="521337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75130" y="6101716"/>
            <a:ext cx="7887752" cy="64633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spc="10" dirty="0" smtClean="0">
                <a:solidFill>
                  <a:srgbClr val="3333CC"/>
                </a:solidFill>
                <a:latin typeface="Lucida Sans" pitchFamily="34" charset="0"/>
              </a:rPr>
              <a:t>Modeling Goal: Represent all water use targets and performance criteria in a manner agreed upon by all stakeholders.</a:t>
            </a:r>
            <a:endParaRPr lang="en-US" sz="1800" b="1" spc="10" dirty="0">
              <a:solidFill>
                <a:srgbClr val="3333CC"/>
              </a:solidFill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06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9738" y="674599"/>
            <a:ext cx="82819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Times New Roman" pitchFamily="18" charset="0"/>
              </a:rPr>
              <a:t>A. Georgakakos</a:t>
            </a:r>
            <a:r>
              <a:rPr lang="en-US" sz="1600" b="1" dirty="0">
                <a:latin typeface="Lucida Sans" pitchFamily="34" charset="0"/>
                <a:cs typeface="Times New Roman" pitchFamily="18" charset="0"/>
              </a:rPr>
              <a:t>,</a:t>
            </a:r>
            <a:r>
              <a:rPr lang="en-US" sz="1600" b="1" dirty="0">
                <a:solidFill>
                  <a:srgbClr val="0000FF"/>
                </a:solidFill>
                <a:latin typeface="Lucida Sans" pitchFamily="34" charset="0"/>
                <a:cs typeface="Times New Roman" pitchFamily="18" charset="0"/>
              </a:rPr>
              <a:t> P. </a:t>
            </a: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Times New Roman" pitchFamily="18" charset="0"/>
              </a:rPr>
              <a:t>Roberts</a:t>
            </a:r>
            <a:r>
              <a:rPr lang="en-US" sz="1600" b="1" dirty="0" smtClean="0">
                <a:latin typeface="Lucida Sans" pitchFamily="34" charset="0"/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Times New Roman" pitchFamily="18" charset="0"/>
              </a:rPr>
              <a:t> B. Villegas</a:t>
            </a:r>
            <a:r>
              <a:rPr lang="en-US" sz="1600" b="1" dirty="0" smtClean="0">
                <a:latin typeface="Lucida Sans" pitchFamily="34" charset="0"/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Times New Roman" pitchFamily="18" charset="0"/>
              </a:rPr>
              <a:t> H. Yao, M. Kistenmacher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smtClean="0">
                <a:latin typeface="Lucida Sans" pitchFamily="34" charset="0"/>
                <a:cs typeface="Times New Roman" pitchFamily="18" charset="0"/>
              </a:rPr>
              <a:t>Georgia </a:t>
            </a:r>
            <a:r>
              <a:rPr lang="en-US" sz="1600" b="1" dirty="0">
                <a:latin typeface="Lucida Sans" pitchFamily="34" charset="0"/>
                <a:cs typeface="Times New Roman" pitchFamily="18" charset="0"/>
              </a:rPr>
              <a:t>Water Resources Institute (GWRI), Georgia Tech</a:t>
            </a:r>
          </a:p>
          <a:p>
            <a:pPr marL="457200" indent="-457200" algn="ctr">
              <a:spcBef>
                <a:spcPct val="50000"/>
              </a:spcBef>
            </a:pPr>
            <a:r>
              <a:rPr lang="en-US" sz="1600" b="1" dirty="0">
                <a:solidFill>
                  <a:srgbClr val="00B0F0"/>
                </a:solidFill>
                <a:latin typeface="Lucida Sans" pitchFamily="34" charset="0"/>
                <a:cs typeface="Times New Roman" pitchFamily="18" charset="0"/>
              </a:rPr>
              <a:t>GPA 2012 Fall Conference, Columbus, GA, 26 September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596" y="5046712"/>
            <a:ext cx="7615404" cy="1661993"/>
          </a:xfrm>
          <a:prstGeom prst="rect">
            <a:avLst/>
          </a:prstGeom>
          <a:solidFill>
            <a:srgbClr val="FFFFCC">
              <a:alpha val="38039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Aft>
                <a:spcPts val="120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altLang="zh-TW" b="1" dirty="0" smtClean="0">
                <a:latin typeface="Lucida Sans" pitchFamily="34" charset="0"/>
              </a:rPr>
              <a:t>Apalachicola Hydrodynamic Salinity Model</a:t>
            </a:r>
            <a:endParaRPr lang="en-US" altLang="zh-TW" b="1" dirty="0">
              <a:latin typeface="Lucida Sans" pitchFamily="34" charset="0"/>
            </a:endParaRPr>
          </a:p>
          <a:p>
            <a:pPr marL="342900" indent="-342900" eaLnBrk="0" hangingPunct="0">
              <a:spcAft>
                <a:spcPts val="120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altLang="zh-TW" b="1" dirty="0" smtClean="0">
                <a:latin typeface="Lucida Sans" pitchFamily="34" charset="0"/>
              </a:rPr>
              <a:t>Model Calibration and Validation</a:t>
            </a:r>
            <a:endParaRPr lang="en-US" altLang="zh-TW" b="1" dirty="0">
              <a:latin typeface="Lucida Sans" pitchFamily="34" charset="0"/>
            </a:endParaRPr>
          </a:p>
          <a:p>
            <a:pPr marL="342900" indent="-342900" eaLnBrk="0" hangingPunct="0">
              <a:spcAft>
                <a:spcPts val="120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altLang="zh-TW" b="1" dirty="0" smtClean="0">
                <a:latin typeface="Lucida Sans" pitchFamily="34" charset="0"/>
              </a:rPr>
              <a:t>Model Results for 2008, 2009, and 2010</a:t>
            </a:r>
          </a:p>
          <a:p>
            <a:pPr marL="342900" indent="-342900" eaLnBrk="0" hangingPunct="0">
              <a:spcAft>
                <a:spcPts val="1200"/>
              </a:spcAft>
              <a:buClr>
                <a:srgbClr val="800000"/>
              </a:buClr>
              <a:buFont typeface="Wingdings" pitchFamily="2" charset="2"/>
              <a:buChar char="§"/>
              <a:defRPr/>
            </a:pPr>
            <a:r>
              <a:rPr lang="en-US" altLang="zh-TW" b="1" dirty="0" smtClean="0">
                <a:latin typeface="Lucida Sans" pitchFamily="34" charset="0"/>
              </a:rPr>
              <a:t>Possible Way Forward</a:t>
            </a:r>
            <a:endParaRPr lang="en-US" altLang="zh-TW" b="1" dirty="0">
              <a:latin typeface="Lucida Sans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415761" y="105873"/>
            <a:ext cx="6316663" cy="276999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HK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宋体" charset="-122"/>
              </a:rPr>
              <a:t>Apalachicola Bay: </a:t>
            </a:r>
            <a:r>
              <a:rPr lang="en-US" altLang="zh-H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宋体" charset="-122"/>
              </a:rPr>
              <a:t>Hydrodynamic and Salinity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4414" y="4516869"/>
            <a:ext cx="3844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宋体" charset="-122"/>
              </a:rPr>
              <a:t>Sponsored </a:t>
            </a:r>
            <a:r>
              <a:rPr lang="en-US" altLang="zh-HK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宋体" charset="-122"/>
              </a:rPr>
              <a:t>by </a:t>
            </a:r>
            <a:r>
              <a:rPr lang="en-US" altLang="zh-H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宋体" charset="-122"/>
              </a:rPr>
              <a:t>GWRI </a:t>
            </a:r>
            <a:endParaRPr lang="en-US" altLang="zh-HK" sz="1400" b="1" dirty="0">
              <a:solidFill>
                <a:schemeClr val="tx1">
                  <a:lumMod val="50000"/>
                  <a:lumOff val="50000"/>
                </a:schemeClr>
              </a:solidFill>
              <a:latin typeface="Lucida Sans" pitchFamily="34" charset="0"/>
              <a:ea typeface="宋体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596" y="1952966"/>
            <a:ext cx="3844182" cy="249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118" y="1945951"/>
            <a:ext cx="3763882" cy="250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3024732"/>
      </p:ext>
    </p:extLst>
  </p:cSld>
  <p:clrMapOvr>
    <a:masterClrMapping/>
  </p:clrMapOvr>
  <p:transition advTm="1594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9738" y="674599"/>
            <a:ext cx="82819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Times New Roman" pitchFamily="18" charset="0"/>
              </a:rPr>
              <a:t>A. Georgakakos</a:t>
            </a:r>
            <a:r>
              <a:rPr lang="en-US" sz="1600" b="1" dirty="0">
                <a:latin typeface="Lucida Sans" pitchFamily="34" charset="0"/>
                <a:cs typeface="Times New Roman" pitchFamily="18" charset="0"/>
              </a:rPr>
              <a:t>,</a:t>
            </a:r>
            <a:r>
              <a:rPr lang="en-US" sz="1600" b="1" dirty="0">
                <a:solidFill>
                  <a:srgbClr val="0000FF"/>
                </a:solidFill>
                <a:latin typeface="Lucida Sans" pitchFamily="34" charset="0"/>
                <a:cs typeface="Times New Roman" pitchFamily="18" charset="0"/>
              </a:rPr>
              <a:t> P. </a:t>
            </a: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Times New Roman" pitchFamily="18" charset="0"/>
              </a:rPr>
              <a:t>Roberts</a:t>
            </a:r>
            <a:r>
              <a:rPr lang="en-US" sz="1600" b="1" dirty="0" smtClean="0">
                <a:latin typeface="Lucida Sans" pitchFamily="34" charset="0"/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Times New Roman" pitchFamily="18" charset="0"/>
              </a:rPr>
              <a:t> B. Villegas</a:t>
            </a:r>
            <a:r>
              <a:rPr lang="en-US" sz="1600" b="1" dirty="0" smtClean="0">
                <a:latin typeface="Lucida Sans" pitchFamily="34" charset="0"/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Times New Roman" pitchFamily="18" charset="0"/>
              </a:rPr>
              <a:t> H. Yao, M. Kistenmacher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smtClean="0">
                <a:latin typeface="Lucida Sans" pitchFamily="34" charset="0"/>
                <a:cs typeface="Times New Roman" pitchFamily="18" charset="0"/>
              </a:rPr>
              <a:t>Georgia </a:t>
            </a:r>
            <a:r>
              <a:rPr lang="en-US" sz="1600" b="1" dirty="0">
                <a:latin typeface="Lucida Sans" pitchFamily="34" charset="0"/>
                <a:cs typeface="Times New Roman" pitchFamily="18" charset="0"/>
              </a:rPr>
              <a:t>Water Resources Institute (GWRI), Georgia Tech</a:t>
            </a:r>
          </a:p>
          <a:p>
            <a:pPr marL="457200" indent="-457200" algn="ctr">
              <a:spcBef>
                <a:spcPct val="50000"/>
              </a:spcBef>
            </a:pPr>
            <a:r>
              <a:rPr lang="en-US" sz="1600" b="1" dirty="0">
                <a:solidFill>
                  <a:srgbClr val="00B0F0"/>
                </a:solidFill>
                <a:latin typeface="Lucida Sans" pitchFamily="34" charset="0"/>
                <a:cs typeface="Times New Roman" pitchFamily="18" charset="0"/>
              </a:rPr>
              <a:t>GPA 2012 Fall Conference, Columbus, GA, 26 September 2012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415761" y="105873"/>
            <a:ext cx="6316663" cy="276999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HK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宋体" charset="-122"/>
              </a:rPr>
              <a:t>Apalachicola Bay: </a:t>
            </a:r>
            <a:r>
              <a:rPr lang="en-US" altLang="zh-H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宋体" charset="-122"/>
              </a:rPr>
              <a:t>Hydrodynamic and Salinity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4414" y="4516869"/>
            <a:ext cx="3844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宋体" charset="-122"/>
              </a:rPr>
              <a:t>Sponsored </a:t>
            </a:r>
            <a:r>
              <a:rPr lang="en-US" altLang="zh-HK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宋体" charset="-122"/>
              </a:rPr>
              <a:t>by </a:t>
            </a:r>
            <a:r>
              <a:rPr lang="en-US" altLang="zh-H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宋体" charset="-122"/>
              </a:rPr>
              <a:t>GWRI </a:t>
            </a:r>
            <a:endParaRPr lang="en-US" altLang="zh-HK" sz="1400" b="1" dirty="0">
              <a:solidFill>
                <a:schemeClr val="tx1">
                  <a:lumMod val="50000"/>
                  <a:lumOff val="50000"/>
                </a:schemeClr>
              </a:solidFill>
              <a:latin typeface="Lucida Sans" pitchFamily="34" charset="0"/>
              <a:ea typeface="宋体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596" y="1952966"/>
            <a:ext cx="3844182" cy="249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118" y="1945951"/>
            <a:ext cx="3763882" cy="250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1948728"/>
      </p:ext>
    </p:extLst>
  </p:cSld>
  <p:clrMapOvr>
    <a:masterClrMapping/>
  </p:clrMapOvr>
  <p:transition advTm="1594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ACF Integrated Modeling and Assessments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3704" y="4614054"/>
            <a:ext cx="2384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Apalachicola Bay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279" y="5096674"/>
            <a:ext cx="8870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Length:</a:t>
            </a:r>
            <a:r>
              <a:rPr lang="en-US" sz="1600" b="1" dirty="0" smtClean="0">
                <a:latin typeface="Lucida Sans" pitchFamily="34" charset="0"/>
              </a:rPr>
              <a:t> </a:t>
            </a:r>
            <a:r>
              <a:rPr lang="en-US" sz="1600" dirty="0" smtClean="0">
                <a:latin typeface="Lucida Sans" pitchFamily="34" charset="0"/>
              </a:rPr>
              <a:t>65 km</a:t>
            </a:r>
            <a:r>
              <a:rPr lang="en-US" sz="1600" b="1" dirty="0" smtClean="0">
                <a:latin typeface="Lucida Sans" pitchFamily="34" charset="0"/>
              </a:rPr>
              <a:t>; 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Width:</a:t>
            </a:r>
            <a:r>
              <a:rPr lang="en-US" sz="1600" b="1" dirty="0" smtClean="0">
                <a:latin typeface="Lucida Sans" pitchFamily="34" charset="0"/>
              </a:rPr>
              <a:t> </a:t>
            </a:r>
            <a:r>
              <a:rPr lang="en-US" sz="1600" dirty="0" smtClean="0">
                <a:latin typeface="Lucida Sans" pitchFamily="34" charset="0"/>
              </a:rPr>
              <a:t>5.5 to 12 km; 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Depth:</a:t>
            </a:r>
            <a:r>
              <a:rPr lang="en-US" sz="1600" b="1" dirty="0" smtClean="0">
                <a:latin typeface="Lucida Sans" pitchFamily="34" charset="0"/>
              </a:rPr>
              <a:t> </a:t>
            </a:r>
            <a:r>
              <a:rPr lang="en-US" sz="1600" dirty="0" smtClean="0">
                <a:latin typeface="Lucida Sans" pitchFamily="34" charset="0"/>
              </a:rPr>
              <a:t>6 m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</a:rPr>
              <a:t>(ocean side)</a:t>
            </a:r>
            <a:r>
              <a:rPr lang="en-US" sz="1600" dirty="0" smtClean="0">
                <a:latin typeface="Lucida Sans" pitchFamily="34" charset="0"/>
              </a:rPr>
              <a:t> to 3 m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</a:rPr>
              <a:t>(river mouth)</a:t>
            </a:r>
            <a:endParaRPr lang="en-US" sz="800" dirty="0" smtClean="0">
              <a:solidFill>
                <a:schemeClr val="bg1">
                  <a:lumMod val="50000"/>
                </a:schemeClr>
              </a:solidFill>
              <a:latin typeface="Lucida Sans" pitchFamily="34" charset="0"/>
            </a:endParaRPr>
          </a:p>
          <a:p>
            <a:endParaRPr lang="en-US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Freshwater inflow</a:t>
            </a: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:</a:t>
            </a:r>
            <a:r>
              <a:rPr lang="en-US" sz="1600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600" dirty="0" smtClean="0">
                <a:latin typeface="Lucida Sans" pitchFamily="34" charset="0"/>
                <a:cs typeface="Lucida Sans" pitchFamily="34" charset="0"/>
              </a:rPr>
              <a:t>Apalachicola (90%), Whiskey George/Cash </a:t>
            </a:r>
            <a:r>
              <a:rPr lang="en-US" sz="1600" dirty="0">
                <a:latin typeface="Lucida Sans" pitchFamily="34" charset="0"/>
                <a:cs typeface="Lucida Sans" pitchFamily="34" charset="0"/>
              </a:rPr>
              <a:t>Creek, </a:t>
            </a:r>
            <a:r>
              <a:rPr lang="en-US" sz="1600" dirty="0" smtClean="0">
                <a:latin typeface="Lucida Sans" pitchFamily="34" charset="0"/>
                <a:cs typeface="Lucida Sans" pitchFamily="34" charset="0"/>
              </a:rPr>
              <a:t>Carrabelle </a:t>
            </a:r>
            <a:endParaRPr lang="en-US" sz="800" dirty="0" smtClean="0">
              <a:latin typeface="Lucida Sans" pitchFamily="34" charset="0"/>
              <a:cs typeface="Lucida Sans" pitchFamily="34" charset="0"/>
            </a:endParaRPr>
          </a:p>
          <a:p>
            <a:pPr>
              <a:spcBef>
                <a:spcPts val="0"/>
              </a:spcBef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Importance: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Rich ecosystem;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131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freshwater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&amp; estuarine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fish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species; Nursery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for many important Gulf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species; 90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%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Oyster production in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Florida and 10% in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nation.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11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007" y="800243"/>
            <a:ext cx="5661190" cy="361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30981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ACF Integrated Modeling and Assessments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3704" y="4614054"/>
            <a:ext cx="2384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Apalachicola Bay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279" y="5096674"/>
            <a:ext cx="8870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Length:</a:t>
            </a:r>
            <a:r>
              <a:rPr lang="en-US" sz="1600" b="1" dirty="0" smtClean="0">
                <a:latin typeface="Lucida Sans" pitchFamily="34" charset="0"/>
              </a:rPr>
              <a:t> </a:t>
            </a:r>
            <a:r>
              <a:rPr lang="en-US" sz="1600" dirty="0" smtClean="0">
                <a:latin typeface="Lucida Sans" pitchFamily="34" charset="0"/>
              </a:rPr>
              <a:t>65 km</a:t>
            </a:r>
            <a:r>
              <a:rPr lang="en-US" sz="1600" b="1" dirty="0" smtClean="0">
                <a:latin typeface="Lucida Sans" pitchFamily="34" charset="0"/>
              </a:rPr>
              <a:t>; 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Width:</a:t>
            </a:r>
            <a:r>
              <a:rPr lang="en-US" sz="1600" b="1" dirty="0" smtClean="0">
                <a:latin typeface="Lucida Sans" pitchFamily="34" charset="0"/>
              </a:rPr>
              <a:t> </a:t>
            </a:r>
            <a:r>
              <a:rPr lang="en-US" sz="1600" dirty="0" smtClean="0">
                <a:latin typeface="Lucida Sans" pitchFamily="34" charset="0"/>
              </a:rPr>
              <a:t>5.5 to 12 km; 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Depth:</a:t>
            </a:r>
            <a:r>
              <a:rPr lang="en-US" sz="1600" b="1" dirty="0" smtClean="0">
                <a:latin typeface="Lucida Sans" pitchFamily="34" charset="0"/>
              </a:rPr>
              <a:t> </a:t>
            </a:r>
            <a:r>
              <a:rPr lang="en-US" sz="1600" dirty="0" smtClean="0">
                <a:latin typeface="Lucida Sans" pitchFamily="34" charset="0"/>
              </a:rPr>
              <a:t>6 m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</a:rPr>
              <a:t>(ocean side)</a:t>
            </a:r>
            <a:r>
              <a:rPr lang="en-US" sz="1600" dirty="0" smtClean="0">
                <a:latin typeface="Lucida Sans" pitchFamily="34" charset="0"/>
              </a:rPr>
              <a:t> to 3 m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</a:rPr>
              <a:t>(river mouth)</a:t>
            </a:r>
            <a:endParaRPr lang="en-US" sz="800" dirty="0" smtClean="0">
              <a:solidFill>
                <a:schemeClr val="bg1">
                  <a:lumMod val="50000"/>
                </a:schemeClr>
              </a:solidFill>
              <a:latin typeface="Lucida Sans" pitchFamily="34" charset="0"/>
            </a:endParaRPr>
          </a:p>
          <a:p>
            <a:r>
              <a:rPr lang="en-US" sz="16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Five </a:t>
            </a:r>
            <a:r>
              <a:rPr lang="en-US" sz="16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inlets: </a:t>
            </a:r>
            <a:r>
              <a:rPr lang="en-US" sz="1600" dirty="0">
                <a:latin typeface="Lucida Sans" pitchFamily="34" charset="0"/>
                <a:cs typeface="Lucida Sans" pitchFamily="34" charset="0"/>
              </a:rPr>
              <a:t>Indian Pass, West Pass, East Pass, Sikes </a:t>
            </a:r>
            <a:r>
              <a:rPr lang="en-US" sz="1600" dirty="0" smtClean="0">
                <a:latin typeface="Lucida Sans" pitchFamily="34" charset="0"/>
                <a:cs typeface="Lucida Sans" pitchFamily="34" charset="0"/>
              </a:rPr>
              <a:t>Cut, </a:t>
            </a:r>
            <a:r>
              <a:rPr lang="en-US" sz="1600" dirty="0">
                <a:latin typeface="Lucida Sans" pitchFamily="34" charset="0"/>
                <a:cs typeface="Lucida Sans" pitchFamily="34" charset="0"/>
              </a:rPr>
              <a:t>and Lanark Reef</a:t>
            </a:r>
            <a:r>
              <a:rPr lang="en-US" sz="1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 </a:t>
            </a:r>
            <a:endParaRPr lang="en-US" sz="800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Freshwater inflow</a:t>
            </a: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:</a:t>
            </a:r>
            <a:r>
              <a:rPr lang="en-US" sz="1600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600" dirty="0" smtClean="0">
                <a:latin typeface="Lucida Sans" pitchFamily="34" charset="0"/>
                <a:cs typeface="Lucida Sans" pitchFamily="34" charset="0"/>
              </a:rPr>
              <a:t>Apalachicola (90%), Whiskey George/Cash </a:t>
            </a:r>
            <a:r>
              <a:rPr lang="en-US" sz="1600" dirty="0">
                <a:latin typeface="Lucida Sans" pitchFamily="34" charset="0"/>
                <a:cs typeface="Lucida Sans" pitchFamily="34" charset="0"/>
              </a:rPr>
              <a:t>Creek, </a:t>
            </a:r>
            <a:r>
              <a:rPr lang="en-US" sz="1600" dirty="0" smtClean="0">
                <a:latin typeface="Lucida Sans" pitchFamily="34" charset="0"/>
                <a:cs typeface="Lucida Sans" pitchFamily="34" charset="0"/>
              </a:rPr>
              <a:t>Carrabelle </a:t>
            </a:r>
            <a:endParaRPr lang="en-US" sz="800" dirty="0" smtClean="0">
              <a:latin typeface="Lucida Sans" pitchFamily="34" charset="0"/>
              <a:cs typeface="Lucida Sans" pitchFamily="34" charset="0"/>
            </a:endParaRPr>
          </a:p>
          <a:p>
            <a:r>
              <a:rPr lang="en-US" sz="16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Flow Rate:</a:t>
            </a:r>
            <a:r>
              <a:rPr lang="en-US" sz="1600" b="1" dirty="0" smtClean="0">
                <a:solidFill>
                  <a:srgbClr val="33CCFF"/>
                </a:solidFill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600" dirty="0" smtClean="0">
                <a:latin typeface="Lucida Sans" pitchFamily="34" charset="0"/>
                <a:cs typeface="Lucida Sans" pitchFamily="34" charset="0"/>
              </a:rPr>
              <a:t>400 – 4,000 m</a:t>
            </a:r>
            <a:r>
              <a:rPr lang="en-US" sz="1600" baseline="30000" dirty="0" smtClean="0">
                <a:latin typeface="Lucida Sans" pitchFamily="34" charset="0"/>
                <a:cs typeface="Lucida Sans" pitchFamily="34" charset="0"/>
              </a:rPr>
              <a:t>3</a:t>
            </a:r>
            <a:r>
              <a:rPr lang="en-US" sz="1600" dirty="0" smtClean="0">
                <a:latin typeface="Lucida Sans" pitchFamily="34" charset="0"/>
                <a:cs typeface="Lucida Sans" pitchFamily="34" charset="0"/>
              </a:rPr>
              <a:t>/s </a:t>
            </a: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Importance: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Rich ecosystem;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131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freshwater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&amp; estuarine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fish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species; Nursery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for many important Gulf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species; 90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%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Oyster production in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Florida and 10% in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nation.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11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007" y="800243"/>
            <a:ext cx="5661190" cy="361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9502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Seasonal Satellite Images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6" name="Imagen 25"/>
          <p:cNvPicPr/>
          <p:nvPr/>
        </p:nvPicPr>
        <p:blipFill>
          <a:blip r:embed="rId2" cstate="print"/>
          <a:srcRect b="1373"/>
          <a:stretch>
            <a:fillRect/>
          </a:stretch>
        </p:blipFill>
        <p:spPr bwMode="auto">
          <a:xfrm>
            <a:off x="683442" y="1140075"/>
            <a:ext cx="3700551" cy="242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46"/>
          <p:cNvPicPr/>
          <p:nvPr/>
        </p:nvPicPr>
        <p:blipFill>
          <a:blip r:embed="rId3" cstate="print"/>
          <a:srcRect b="6479"/>
          <a:stretch>
            <a:fillRect/>
          </a:stretch>
        </p:blipFill>
        <p:spPr bwMode="auto">
          <a:xfrm>
            <a:off x="4768331" y="1134995"/>
            <a:ext cx="3700551" cy="242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166926" y="3815611"/>
            <a:ext cx="2903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Lucida Sans" pitchFamily="34" charset="0"/>
                <a:cs typeface="Lucida Sans" pitchFamily="34" charset="0"/>
              </a:rPr>
              <a:t>Aqua/MODIS: April </a:t>
            </a:r>
            <a:r>
              <a:rPr lang="en-US" sz="1200" dirty="0">
                <a:latin typeface="Lucida Sans" pitchFamily="34" charset="0"/>
                <a:cs typeface="Lucida Sans" pitchFamily="34" charset="0"/>
              </a:rPr>
              <a:t>6</a:t>
            </a:r>
            <a:r>
              <a:rPr lang="en-US" sz="1200" baseline="30000" dirty="0">
                <a:latin typeface="Lucida Sans" pitchFamily="34" charset="0"/>
                <a:cs typeface="Lucida Sans" pitchFamily="34" charset="0"/>
              </a:rPr>
              <a:t>th</a:t>
            </a:r>
            <a:r>
              <a:rPr lang="en-US" sz="1200" dirty="0"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200" dirty="0" smtClean="0">
                <a:latin typeface="Lucida Sans" pitchFamily="34" charset="0"/>
                <a:cs typeface="Lucida Sans" pitchFamily="34" charset="0"/>
              </a:rPr>
              <a:t>2009 - </a:t>
            </a:r>
            <a:r>
              <a:rPr lang="en-US" sz="1200" dirty="0">
                <a:latin typeface="Lucida Sans" pitchFamily="34" charset="0"/>
                <a:cs typeface="Lucida Sans" pitchFamily="34" charset="0"/>
              </a:rPr>
              <a:t>Spring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940171" y="3836894"/>
            <a:ext cx="3187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Lucida Sans" pitchFamily="34" charset="0"/>
                <a:cs typeface="Lucida Sans" pitchFamily="34" charset="0"/>
              </a:rPr>
              <a:t>Terra/MODIS: </a:t>
            </a:r>
            <a:r>
              <a:rPr lang="en-US" sz="1200" dirty="0">
                <a:latin typeface="Lucida Sans" pitchFamily="34" charset="0"/>
                <a:cs typeface="Lucida Sans" pitchFamily="34" charset="0"/>
              </a:rPr>
              <a:t>January 7</a:t>
            </a:r>
            <a:r>
              <a:rPr lang="en-US" sz="1200" baseline="30000" dirty="0">
                <a:latin typeface="Lucida Sans" pitchFamily="34" charset="0"/>
                <a:cs typeface="Lucida Sans" pitchFamily="34" charset="0"/>
              </a:rPr>
              <a:t>th</a:t>
            </a:r>
            <a:r>
              <a:rPr lang="en-US" sz="1200" dirty="0"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200" dirty="0" smtClean="0">
                <a:latin typeface="Lucida Sans" pitchFamily="34" charset="0"/>
                <a:cs typeface="Lucida Sans" pitchFamily="34" charset="0"/>
              </a:rPr>
              <a:t>2011 - </a:t>
            </a:r>
            <a:r>
              <a:rPr lang="en-US" sz="1200" dirty="0">
                <a:latin typeface="Lucida Sans" pitchFamily="34" charset="0"/>
                <a:cs typeface="Lucida Sans" pitchFamily="34" charset="0"/>
              </a:rPr>
              <a:t>Winter</a:t>
            </a:r>
          </a:p>
        </p:txBody>
      </p:sp>
    </p:spTree>
    <p:extLst>
      <p:ext uri="{BB962C8B-B14F-4D97-AF65-F5344CB8AC3E}">
        <p14:creationId xmlns:p14="http://schemas.microsoft.com/office/powerpoint/2010/main" xmlns="" val="412052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70982" y="63459"/>
            <a:ext cx="1110498" cy="72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ACF: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Changing Hydrology (1960 – 2009)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910" y="768209"/>
            <a:ext cx="4670363" cy="573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314" y="6539342"/>
            <a:ext cx="5714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ucida Sans" pitchFamily="34" charset="0"/>
                <a:cs typeface="Lucida Sans" pitchFamily="34" charset="0"/>
              </a:rPr>
              <a:t>Figure 3.3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: ACF Normalized, 2Yr Average Hydrologic Response (1960 - 2009).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6942" y="431323"/>
            <a:ext cx="1976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Key Findings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2981" y="786544"/>
            <a:ext cx="408247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Precipitation: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</a:t>
            </a:r>
          </a:p>
          <a:p>
            <a:pPr marL="171450" lvl="0" indent="-171450"/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	Declining by 9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% - 16% across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the 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ACF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watersheds (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1960-2009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);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8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PET: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</a:t>
            </a:r>
          </a:p>
          <a:p>
            <a:pPr marL="171450" lvl="0" indent="-171450"/>
            <a:r>
              <a:rPr lang="en-US" sz="1600" b="1" dirty="0"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Increasing by 1% - 3% across ACF (except for George where it decreases by about 0.8%);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8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Soil moisture: </a:t>
            </a:r>
          </a:p>
          <a:p>
            <a:pPr marL="171450" lvl="0" indent="-171450"/>
            <a:r>
              <a:rPr lang="en-US" sz="1600" b="1" dirty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Declining by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about 3% - 6% across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ACF;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Runoff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:</a:t>
            </a:r>
          </a:p>
          <a:p>
            <a:pPr marL="171450" lvl="0" indent="-171450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Declining by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about 16% - 27% across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ACF.  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endParaRPr lang="en-US" sz="1600" dirty="0"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689" y="63458"/>
            <a:ext cx="784099" cy="101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4415692" y="5681781"/>
            <a:ext cx="406400" cy="508000"/>
          </a:xfrm>
          <a:prstGeom prst="ellipse">
            <a:avLst/>
          </a:prstGeom>
          <a:solidFill>
            <a:schemeClr val="bg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7" idx="5"/>
          </p:cNvCxnSpPr>
          <p:nvPr/>
        </p:nvCxnSpPr>
        <p:spPr>
          <a:xfrm>
            <a:off x="4762576" y="6115386"/>
            <a:ext cx="1356870" cy="38826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81970" y="6385453"/>
            <a:ext cx="1961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Worst 2-Yr Drought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Hydrodynamic and Salinity Model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8834" y="1411705"/>
            <a:ext cx="4523756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18835" y="3726056"/>
            <a:ext cx="4411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Bathymetry – Model Grid</a:t>
            </a:r>
          </a:p>
          <a:p>
            <a:pPr algn="ctr"/>
            <a:r>
              <a:rPr lang="en-US" sz="1200" dirty="0" smtClean="0">
                <a:latin typeface="Lucida Sans" pitchFamily="34" charset="0"/>
                <a:cs typeface="Lucida Sans" pitchFamily="34" charset="0"/>
              </a:rPr>
              <a:t>200 x 200 m (near river mouth)  --  600 x 600 m  </a:t>
            </a:r>
          </a:p>
          <a:p>
            <a:pPr algn="ctr"/>
            <a:r>
              <a:rPr lang="en-US" sz="1200" dirty="0" smtClean="0">
                <a:latin typeface="Lucida Sans" pitchFamily="34" charset="0"/>
                <a:cs typeface="Lucida Sans" pitchFamily="34" charset="0"/>
              </a:rPr>
              <a:t>5 vertical layers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741" y="4361332"/>
            <a:ext cx="87191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Data Used:</a:t>
            </a:r>
            <a:r>
              <a:rPr lang="en-US" sz="1400" b="1" u="sng" dirty="0" smtClean="0">
                <a:solidFill>
                  <a:srgbClr val="8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 </a:t>
            </a:r>
            <a:endParaRPr lang="en-US" sz="1400" b="1" dirty="0" smtClean="0">
              <a:solidFill>
                <a:srgbClr val="8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  <a:p>
            <a:endParaRPr lang="en-US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Bathymetry: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  	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NOAA National Geophysical Data Center US Coastal Relief Model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Water Level:  	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NOAA Apalachicola station (6-min);</a:t>
            </a:r>
            <a:endParaRPr lang="en-US" sz="1400" dirty="0">
              <a:latin typeface="Lucida Sans" pitchFamily="34" charset="0"/>
              <a:cs typeface="Lucida Sans" pitchFamily="34" charset="0"/>
            </a:endParaRP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River Discharge: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 	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USGS Sumatra (daily); 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Winds: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  		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NOAA meteorological station APXF1 (6-min);</a:t>
            </a:r>
          </a:p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Salinity:</a:t>
            </a:r>
            <a:r>
              <a:rPr lang="en-US" sz="1400" b="1" dirty="0"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		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Apalachicola </a:t>
            </a:r>
            <a:r>
              <a:rPr lang="en-US" sz="1400" dirty="0">
                <a:latin typeface="Lucida Sans" pitchFamily="34" charset="0"/>
                <a:cs typeface="Lucida Sans" pitchFamily="34" charset="0"/>
              </a:rPr>
              <a:t>National Estuarine Research Reserve (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ANERR)</a:t>
            </a:r>
          </a:p>
          <a:p>
            <a:r>
              <a:rPr lang="en-US" sz="1400" dirty="0"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CatPoint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 (CP);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DryBar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 (DB), and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EastBay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 (EB)</a:t>
            </a:r>
          </a:p>
          <a:p>
            <a:endParaRPr lang="en-US" sz="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Lucida Sans" pitchFamily="34" charset="0"/>
              <a:cs typeface="Lucida Sans" pitchFamily="34" charset="0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Driving Forces: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 	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Diurnal and semi-diurnal tides 0.2 – 0.6 m;  Wind;  River discharge</a:t>
            </a:r>
          </a:p>
          <a:p>
            <a:endParaRPr lang="en-US" sz="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Lucida Sans" pitchFamily="34" charset="0"/>
              <a:cs typeface="Lucida Sans" pitchFamily="34" charset="0"/>
            </a:endParaRPr>
          </a:p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Residence Time: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~ 5 – 9 days</a:t>
            </a:r>
            <a:endParaRPr lang="en-US" sz="1400" dirty="0"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13" name="Imagen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35" y="1411705"/>
            <a:ext cx="4319905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90463" y="3734682"/>
            <a:ext cx="3359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Recording Station Locations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026" y="839044"/>
            <a:ext cx="8719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Model (Delft3D):</a:t>
            </a:r>
            <a:r>
              <a:rPr lang="en-US" sz="1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Lucida Sans" pitchFamily="34" charset="0"/>
                <a:cs typeface="Lucida Sans" pitchFamily="34" charset="0"/>
              </a:rPr>
              <a:t>Calibrated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(2008); 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Validated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(2009-2010); 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Run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(1996-2010).</a:t>
            </a:r>
          </a:p>
        </p:txBody>
      </p:sp>
    </p:spTree>
    <p:extLst>
      <p:ext uri="{BB962C8B-B14F-4D97-AF65-F5344CB8AC3E}">
        <p14:creationId xmlns:p14="http://schemas.microsoft.com/office/powerpoint/2010/main" xmlns="" val="83808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Optimal Oyster Salinity Range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0317" y="689966"/>
            <a:ext cx="462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Lucida Sans" pitchFamily="34" charset="0"/>
                <a:cs typeface="Lucida Sans" pitchFamily="34" charset="0"/>
              </a:rPr>
              <a:t>10 &lt; Salinity &lt; 26  </a:t>
            </a:r>
            <a:r>
              <a:rPr lang="en-US" b="1" dirty="0" err="1" smtClean="0">
                <a:latin typeface="Lucida Sans" pitchFamily="34" charset="0"/>
                <a:cs typeface="Lucida Sans" pitchFamily="34" charset="0"/>
              </a:rPr>
              <a:t>ppt</a:t>
            </a:r>
            <a:endParaRPr lang="en-US" b="1" u="sng" dirty="0" smtClean="0"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4229" y="1730052"/>
            <a:ext cx="6857593" cy="418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2560" y="3378294"/>
            <a:ext cx="157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Oyster bars</a:t>
            </a:r>
          </a:p>
        </p:txBody>
      </p:sp>
    </p:spTree>
    <p:extLst>
      <p:ext uri="{BB962C8B-B14F-4D97-AF65-F5344CB8AC3E}">
        <p14:creationId xmlns:p14="http://schemas.microsoft.com/office/powerpoint/2010/main" xmlns="" val="1226153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River Discharge and Wind Data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3955" y="2613253"/>
            <a:ext cx="5157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Apalachicola Daily Discharge (Sumatra)</a:t>
            </a:r>
          </a:p>
        </p:txBody>
      </p:sp>
      <p:pic>
        <p:nvPicPr>
          <p:cNvPr id="11" name="Imagen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944" y="672867"/>
            <a:ext cx="8264105" cy="194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69885774"/>
              </p:ext>
            </p:extLst>
          </p:nvPr>
        </p:nvGraphicFramePr>
        <p:xfrm>
          <a:off x="189784" y="3832622"/>
          <a:ext cx="4468484" cy="2930491"/>
        </p:xfrm>
        <a:graphic>
          <a:graphicData uri="http://schemas.openxmlformats.org/drawingml/2006/table">
            <a:tbl>
              <a:tblPr firstRow="1" firstCol="1" bandRow="1"/>
              <a:tblGrid>
                <a:gridCol w="1117121"/>
                <a:gridCol w="1117121"/>
                <a:gridCol w="1117121"/>
                <a:gridCol w="1117121"/>
              </a:tblGrid>
              <a:tr h="20904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Month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Calibri"/>
                        <a:cs typeface="Lucida Sans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2008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Calibri"/>
                        <a:cs typeface="Lucida Sans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2009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Calibri"/>
                        <a:cs typeface="Lucida Sans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2010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Calibri"/>
                        <a:cs typeface="Lucida Sans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January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3.64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2.90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3.38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February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2.80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2.90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3.10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March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3.59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3.33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3.03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April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3.11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3.52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3.37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May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3.08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3.70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3.27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June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2.16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2.44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2.56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July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2.14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2.28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3.09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August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2.86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2.45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3.00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September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3.55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3.10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3.00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October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3.91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2.77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2.85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November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3.06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3.49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3.04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  <a:tab pos="640080" algn="l"/>
                        </a:tabLst>
                      </a:pPr>
                      <a:r>
                        <a:rPr lang="en-US" sz="1200">
                          <a:effectLst/>
                          <a:latin typeface="Lucida Sans" pitchFamily="34" charset="0"/>
                          <a:ea typeface="Calibri"/>
                          <a:cs typeface="Lucida Sans" pitchFamily="34" charset="0"/>
                        </a:rPr>
                        <a:t>December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2.88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3.41</a:t>
                      </a:r>
                      <a:endParaRPr lang="en-US" sz="120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Times New Roman"/>
                          <a:cs typeface="Lucida Sans" pitchFamily="34" charset="0"/>
                        </a:rPr>
                        <a:t>2.32</a:t>
                      </a:r>
                      <a:endParaRPr lang="en-US" sz="1200" dirty="0">
                        <a:effectLst/>
                        <a:latin typeface="Lucida Sans" pitchFamily="34" charset="0"/>
                        <a:ea typeface="Times New Roman"/>
                        <a:cs typeface="Lucida Sans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74416" y="3388865"/>
            <a:ext cx="4340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Average Monthly Wind Speeds</a:t>
            </a:r>
          </a:p>
        </p:txBody>
      </p:sp>
      <p:pic>
        <p:nvPicPr>
          <p:cNvPr id="17" name="Imagen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046" y="4882531"/>
            <a:ext cx="4157933" cy="190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48387" y="4882531"/>
            <a:ext cx="3657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>
                <a:latin typeface="Lucida Sans" pitchFamily="34" charset="0"/>
                <a:cs typeface="Lucida Sans" pitchFamily="34" charset="0"/>
              </a:rPr>
              <a:t>Avg</a:t>
            </a:r>
            <a:r>
              <a:rPr lang="en-US" sz="1100" dirty="0" smtClean="0">
                <a:latin typeface="Lucida Sans" pitchFamily="34" charset="0"/>
                <a:cs typeface="Lucida Sans" pitchFamily="34" charset="0"/>
              </a:rPr>
              <a:t> - 3 m/s;  </a:t>
            </a:r>
            <a:r>
              <a:rPr lang="en-US" sz="1100" b="1" dirty="0" smtClean="0">
                <a:latin typeface="Lucida Sans" pitchFamily="34" charset="0"/>
                <a:cs typeface="Lucida Sans" pitchFamily="34" charset="0"/>
              </a:rPr>
              <a:t>Max</a:t>
            </a:r>
            <a:r>
              <a:rPr lang="en-US" sz="1100" dirty="0" smtClean="0">
                <a:latin typeface="Lucida Sans" pitchFamily="34" charset="0"/>
                <a:cs typeface="Lucida Sans" pitchFamily="34" charset="0"/>
              </a:rPr>
              <a:t> – 14.3 m/s (10/24/2008) </a:t>
            </a:r>
            <a:endParaRPr lang="en-US" sz="1100" dirty="0"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18" name="Imagen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8284" y="3105669"/>
            <a:ext cx="2708275" cy="179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547933" y="3119970"/>
            <a:ext cx="157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Predominantly:</a:t>
            </a:r>
          </a:p>
          <a:p>
            <a:pPr algn="ctr"/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NE Direction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394766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52322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Calibration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Water Level 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(</a:t>
            </a:r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Measured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vs. 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Simulated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Values; April 1 – June 1, 2008)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21" name="Imagen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154" y="785050"/>
            <a:ext cx="8798944" cy="186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n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744" y="2717363"/>
            <a:ext cx="8798944" cy="186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n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334" y="4658307"/>
            <a:ext cx="8800354" cy="186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74257" y="5253487"/>
            <a:ext cx="1915064" cy="126808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943005" y="6521571"/>
            <a:ext cx="2820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Lucida Sans" pitchFamily="34" charset="0"/>
                <a:cs typeface="Lucida Sans" pitchFamily="34" charset="0"/>
              </a:rPr>
              <a:t>Instrument </a:t>
            </a:r>
            <a:r>
              <a:rPr lang="en-US" sz="1400" b="1" dirty="0" err="1" smtClean="0">
                <a:solidFill>
                  <a:schemeClr val="accent1"/>
                </a:solidFill>
                <a:latin typeface="Lucida Sans" pitchFamily="34" charset="0"/>
                <a:cs typeface="Lucida Sans" pitchFamily="34" charset="0"/>
              </a:rPr>
              <a:t>Miscalibration</a:t>
            </a:r>
            <a:r>
              <a:rPr lang="en-US" sz="1400" b="1" dirty="0" smtClean="0">
                <a:solidFill>
                  <a:schemeClr val="accent1"/>
                </a:solidFill>
                <a:latin typeface="Lucida Sans" pitchFamily="34" charset="0"/>
                <a:cs typeface="Lucida Sans" pitchFamily="34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139350" y="5253487"/>
            <a:ext cx="138023" cy="126808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95587" y="6556074"/>
            <a:ext cx="276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Variance Explained</a:t>
            </a: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 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&gt; 90% </a:t>
            </a:r>
          </a:p>
        </p:txBody>
      </p:sp>
    </p:spTree>
    <p:extLst>
      <p:ext uri="{BB962C8B-B14F-4D97-AF65-F5344CB8AC3E}">
        <p14:creationId xmlns:p14="http://schemas.microsoft.com/office/powerpoint/2010/main" xmlns="" val="174439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52322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Calibration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Salinity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(</a:t>
            </a:r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Measured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vs. 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Simulated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Values; April 1 – June 1, 2008)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11521" y="5400142"/>
            <a:ext cx="3152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Lucida Sans" pitchFamily="34" charset="0"/>
                <a:cs typeface="Lucida Sans" pitchFamily="34" charset="0"/>
              </a:rPr>
              <a:t>Likely Measurement Error</a:t>
            </a:r>
          </a:p>
        </p:txBody>
      </p:sp>
      <p:pic>
        <p:nvPicPr>
          <p:cNvPr id="9" name="Imagen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154" y="1570051"/>
            <a:ext cx="8797534" cy="186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334" y="3528288"/>
            <a:ext cx="8800354" cy="186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969479" y="3968150"/>
            <a:ext cx="2398144" cy="142340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6957" y="5426018"/>
            <a:ext cx="276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Variance Explained</a:t>
            </a: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  </a:t>
            </a:r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&gt; 80% </a:t>
            </a:r>
          </a:p>
        </p:txBody>
      </p:sp>
    </p:spTree>
    <p:extLst>
      <p:ext uri="{BB962C8B-B14F-4D97-AF65-F5344CB8AC3E}">
        <p14:creationId xmlns:p14="http://schemas.microsoft.com/office/powerpoint/2010/main" xmlns="" val="387878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924" y="1639116"/>
            <a:ext cx="8801764" cy="186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52322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Validation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Water Level 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(</a:t>
            </a:r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Measured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vs. 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Simulated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Values; Sep 1 – Nov 1, 2009)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07170" y="2234292"/>
            <a:ext cx="810884" cy="126808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602224" y="1926515"/>
            <a:ext cx="2820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99CC"/>
                </a:solidFill>
                <a:latin typeface="Lucida Sans" pitchFamily="34" charset="0"/>
                <a:cs typeface="Lucida Sans" pitchFamily="34" charset="0"/>
              </a:rPr>
              <a:t>Instrument </a:t>
            </a:r>
            <a:r>
              <a:rPr lang="en-US" sz="1400" b="1" dirty="0" err="1" smtClean="0">
                <a:solidFill>
                  <a:srgbClr val="0099CC"/>
                </a:solidFill>
                <a:latin typeface="Lucida Sans" pitchFamily="34" charset="0"/>
                <a:cs typeface="Lucida Sans" pitchFamily="34" charset="0"/>
              </a:rPr>
              <a:t>Miscalibration</a:t>
            </a:r>
            <a:r>
              <a:rPr lang="en-US" sz="1400" b="1" dirty="0" smtClean="0">
                <a:solidFill>
                  <a:srgbClr val="0099CC"/>
                </a:solidFill>
                <a:latin typeface="Lucida Sans" pitchFamily="34" charset="0"/>
                <a:cs typeface="Lucida Sans" pitchFamily="34" charset="0"/>
              </a:rPr>
              <a:t> </a:t>
            </a:r>
          </a:p>
        </p:txBody>
      </p:sp>
      <p:pic>
        <p:nvPicPr>
          <p:cNvPr id="11" name="Imagen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924" y="3528254"/>
            <a:ext cx="8801764" cy="186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346829" y="4110500"/>
            <a:ext cx="1063925" cy="126808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93034" y="4106228"/>
            <a:ext cx="3519577" cy="126808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152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57" y="1628313"/>
            <a:ext cx="8800353" cy="188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52322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Validation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Salinity 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(</a:t>
            </a:r>
            <a:r>
              <a:rPr lang="en-US" sz="1600" b="1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Measured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vs. 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Simulated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Values; Sep 1 – Nov 1, 2009)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13" name="Imagen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57" y="3559167"/>
            <a:ext cx="8791726" cy="188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1032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Velocities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30806" y="3694873"/>
            <a:ext cx="5684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Vertical Profiles</a:t>
            </a:r>
          </a:p>
        </p:txBody>
      </p:sp>
      <p:pic>
        <p:nvPicPr>
          <p:cNvPr id="13" name="Imagen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883" y="1780170"/>
            <a:ext cx="8580234" cy="329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725300" y="1023715"/>
            <a:ext cx="5684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Typical Depth Average Velocity Distribution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6099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Salinity Distributions </a:t>
            </a:r>
          </a:p>
        </p:txBody>
      </p:sp>
      <p:pic>
        <p:nvPicPr>
          <p:cNvPr id="5" name="Imagen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5" y="4002650"/>
            <a:ext cx="3527493" cy="274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0230" y="4011276"/>
            <a:ext cx="3480639" cy="274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1560" y="966153"/>
            <a:ext cx="5520907" cy="252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25300" y="661423"/>
            <a:ext cx="5684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Surface Contours - May 1, 2008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30806" y="3694873"/>
            <a:ext cx="5684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Vertical Profiles</a:t>
            </a:r>
          </a:p>
        </p:txBody>
      </p:sp>
      <p:pic>
        <p:nvPicPr>
          <p:cNvPr id="12" name="Imagen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5718" y="4002650"/>
            <a:ext cx="1914512" cy="87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H="1">
            <a:off x="1725300" y="4632386"/>
            <a:ext cx="2665547" cy="819509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56671" y="4571999"/>
            <a:ext cx="1431985" cy="94891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82605" y="5457729"/>
            <a:ext cx="157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Vertical Stratification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30414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Monthly Averages </a:t>
            </a:r>
          </a:p>
        </p:txBody>
      </p:sp>
      <p:pic>
        <p:nvPicPr>
          <p:cNvPr id="13" name="Imagen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89" y="758242"/>
            <a:ext cx="4077335" cy="170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589" y="2459407"/>
            <a:ext cx="4073525" cy="171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n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588" y="4169462"/>
            <a:ext cx="4073525" cy="171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n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8" y="5870892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n 2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2535" y="758770"/>
            <a:ext cx="4077335" cy="170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n 2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82534" y="2468561"/>
            <a:ext cx="4077335" cy="170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n 2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2533" y="4169726"/>
            <a:ext cx="4077335" cy="170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n 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89752" y="5870363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n 1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9803" y="2131955"/>
            <a:ext cx="46164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94319" y="450800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January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9752" y="468245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February</a:t>
            </a:r>
          </a:p>
        </p:txBody>
      </p:sp>
    </p:spTree>
    <p:extLst>
      <p:ext uri="{BB962C8B-B14F-4D97-AF65-F5344CB8AC3E}">
        <p14:creationId xmlns:p14="http://schemas.microsoft.com/office/powerpoint/2010/main" xmlns="" val="324337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5" name="Text Box 3"/>
          <p:cNvSpPr txBox="1">
            <a:spLocks noChangeArrowheads="1"/>
          </p:cNvSpPr>
          <p:nvPr/>
        </p:nvSpPr>
        <p:spPr bwMode="auto">
          <a:xfrm>
            <a:off x="411163" y="5280660"/>
            <a:ext cx="8326437" cy="9694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228600" indent="-228600">
              <a:buFont typeface="Wingdings" pitchFamily="2" charset="2"/>
              <a:buChar char="§"/>
            </a:pPr>
            <a:r>
              <a:rPr lang="en-US" sz="1800" b="1" dirty="0" smtClean="0">
                <a:latin typeface="Lucida Sans" pitchFamily="34" charset="0"/>
              </a:rPr>
              <a:t>The 2007-2008 </a:t>
            </a:r>
            <a:r>
              <a:rPr lang="en-US" sz="1800" b="1" dirty="0" smtClean="0">
                <a:solidFill>
                  <a:srgbClr val="FF0000"/>
                </a:solidFill>
                <a:latin typeface="Lucida Sans" pitchFamily="34" charset="0"/>
              </a:rPr>
              <a:t>drought was unprecedented</a:t>
            </a:r>
            <a:r>
              <a:rPr lang="en-US" sz="1800" b="1" dirty="0" smtClean="0">
                <a:latin typeface="Lucida Sans" pitchFamily="34" charset="0"/>
              </a:rPr>
              <a:t>, but its lake impacts were exacerbated by </a:t>
            </a:r>
            <a:r>
              <a:rPr lang="en-US" sz="1800" b="1" u="sng" dirty="0" smtClean="0">
                <a:latin typeface="Lucida Sans" pitchFamily="34" charset="0"/>
              </a:rPr>
              <a:t>water management decisions</a:t>
            </a:r>
            <a:r>
              <a:rPr lang="en-US" sz="1800" b="1" dirty="0" smtClean="0">
                <a:latin typeface="Lucida Sans" pitchFamily="34" charset="0"/>
              </a:rPr>
              <a:t>.</a:t>
            </a:r>
          </a:p>
          <a:p>
            <a:pPr marL="228600" indent="-228600"/>
            <a:endParaRPr lang="en-US" sz="900" b="1" dirty="0" smtClean="0">
              <a:latin typeface="Lucida Sans" pitchFamily="34" charset="0"/>
            </a:endParaRPr>
          </a:p>
          <a:p>
            <a:pPr marL="228600" indent="-228600">
              <a:buFont typeface="Wingdings" pitchFamily="2" charset="2"/>
              <a:buChar char="§"/>
            </a:pPr>
            <a:r>
              <a:rPr lang="en-US" sz="1800" b="1" dirty="0" smtClean="0">
                <a:latin typeface="Lucida Sans" pitchFamily="34" charset="0"/>
              </a:rPr>
              <a:t>Lake </a:t>
            </a:r>
            <a:r>
              <a:rPr lang="en-US" sz="1800" b="1" dirty="0">
                <a:latin typeface="Lucida Sans" pitchFamily="34" charset="0"/>
              </a:rPr>
              <a:t>Lanier </a:t>
            </a:r>
            <a:r>
              <a:rPr lang="en-US" sz="1800" b="1" dirty="0" smtClean="0">
                <a:latin typeface="Lucida Sans" pitchFamily="34" charset="0"/>
              </a:rPr>
              <a:t>lost </a:t>
            </a:r>
            <a:r>
              <a:rPr lang="en-US" sz="1800" b="1" dirty="0">
                <a:solidFill>
                  <a:srgbClr val="FF0000"/>
                </a:solidFill>
                <a:latin typeface="Lucida Sans" pitchFamily="34" charset="0"/>
              </a:rPr>
              <a:t>50%</a:t>
            </a:r>
            <a:r>
              <a:rPr lang="en-US" sz="1800" b="1" dirty="0">
                <a:latin typeface="Lucida Sans" pitchFamily="34" charset="0"/>
              </a:rPr>
              <a:t> of its storage capacity </a:t>
            </a:r>
            <a:r>
              <a:rPr lang="en-US" sz="1800" b="1" dirty="0" smtClean="0">
                <a:latin typeface="Lucida Sans" pitchFamily="34" charset="0"/>
              </a:rPr>
              <a:t>(18 feet) in six months.   </a:t>
            </a:r>
            <a:endParaRPr lang="en-US" sz="1800" b="1" dirty="0">
              <a:latin typeface="Lucida Sans" pitchFamily="34" charset="0"/>
            </a:endParaRPr>
          </a:p>
        </p:txBody>
      </p:sp>
      <p:pic>
        <p:nvPicPr>
          <p:cNvPr id="5662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722948"/>
            <a:ext cx="8494713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60425" y="117475"/>
            <a:ext cx="736441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Water Management Must Adapt to Change</a:t>
            </a:r>
            <a:endParaRPr lang="en-US" sz="1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  <a:p>
            <a:pPr algn="ctr"/>
            <a:r>
              <a:rPr lang="en-US" sz="1600" b="1" dirty="0" smtClean="0">
                <a:latin typeface="Lucida Sans" pitchFamily="34" charset="0"/>
              </a:rPr>
              <a:t>Lake Management (Drought of 2007-2008)</a:t>
            </a:r>
            <a:endParaRPr lang="en-US" sz="1600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841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Monthly Averages </a:t>
            </a:r>
          </a:p>
        </p:txBody>
      </p:sp>
      <p:pic>
        <p:nvPicPr>
          <p:cNvPr id="23" name="Imagen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9803" y="2131955"/>
            <a:ext cx="46164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94319" y="450800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March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9752" y="468245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April</a:t>
            </a:r>
          </a:p>
        </p:txBody>
      </p:sp>
      <p:pic>
        <p:nvPicPr>
          <p:cNvPr id="14" name="Imagen 3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8" y="758770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3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317" y="2463745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n 3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6" y="4168720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n 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320" y="5879517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n 4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82516" y="758770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n 4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2515" y="2463745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n 46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82514" y="4168720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n 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81429" y="5879516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9991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Monthly Averages </a:t>
            </a:r>
          </a:p>
        </p:txBody>
      </p:sp>
      <p:pic>
        <p:nvPicPr>
          <p:cNvPr id="23" name="Imagen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9803" y="2131955"/>
            <a:ext cx="46164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94319" y="450800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May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9752" y="468245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June</a:t>
            </a:r>
          </a:p>
        </p:txBody>
      </p:sp>
      <p:pic>
        <p:nvPicPr>
          <p:cNvPr id="15" name="Imagen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5" y="763083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n 5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940" y="2468058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n 6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939" y="4173033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n 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940" y="5870889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n 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85238" y="758145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n 2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1429" y="2463745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n 67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81428" y="4177346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n 5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3808" y="5870888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337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Monthly Averages </a:t>
            </a:r>
          </a:p>
        </p:txBody>
      </p:sp>
      <p:pic>
        <p:nvPicPr>
          <p:cNvPr id="23" name="Imagen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9803" y="2131955"/>
            <a:ext cx="46164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94319" y="450800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July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9752" y="468245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August</a:t>
            </a:r>
          </a:p>
        </p:txBody>
      </p:sp>
      <p:pic>
        <p:nvPicPr>
          <p:cNvPr id="14" name="Imagen 3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938" y="757252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6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9" y="2462227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n 7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318" y="4167202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n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698" y="5873695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n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6243" y="762459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n 3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82434" y="2459435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n 7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0121" y="4164405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n 7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2501" y="5860754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5441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Monthly Averages </a:t>
            </a:r>
          </a:p>
        </p:txBody>
      </p:sp>
      <p:pic>
        <p:nvPicPr>
          <p:cNvPr id="23" name="Imagen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9803" y="2131955"/>
            <a:ext cx="46164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94319" y="450800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September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9752" y="468245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October</a:t>
            </a:r>
          </a:p>
        </p:txBody>
      </p:sp>
      <p:pic>
        <p:nvPicPr>
          <p:cNvPr id="15" name="Imagen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267" y="759396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n 4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266" y="2455745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n 7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450" y="4160720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n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950" y="5877383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n 1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82432" y="759399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n 4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2431" y="2464374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n 7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80121" y="4152094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n 9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89970" y="5868756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1430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Monthly Averages </a:t>
            </a:r>
          </a:p>
        </p:txBody>
      </p:sp>
      <p:pic>
        <p:nvPicPr>
          <p:cNvPr id="23" name="Imagen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9803" y="2131955"/>
            <a:ext cx="46164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94319" y="450800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November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9752" y="468245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December</a:t>
            </a:r>
          </a:p>
        </p:txBody>
      </p:sp>
      <p:pic>
        <p:nvPicPr>
          <p:cNvPr id="14" name="Imagen 1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759" y="759398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5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759" y="2464373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n 8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950" y="4169348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n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576" y="5875177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n 2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81344" y="759399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n 5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0121" y="2464373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n 8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86992" y="4169347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n 11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98596" y="5866551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7258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Monthly Variability </a:t>
            </a:r>
          </a:p>
        </p:txBody>
      </p:sp>
      <p:pic>
        <p:nvPicPr>
          <p:cNvPr id="23" name="Imagen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73" y="2183709"/>
            <a:ext cx="46164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30733" y="450800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December </a:t>
            </a:r>
            <a:r>
              <a:rPr lang="en-US" sz="1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Average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44712" y="468245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December </a:t>
            </a:r>
            <a:r>
              <a:rPr lang="en-US" sz="1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St. Dev.</a:t>
            </a:r>
          </a:p>
        </p:txBody>
      </p:sp>
      <p:pic>
        <p:nvPicPr>
          <p:cNvPr id="28" name="Imagen 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018" y="862910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n 5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041" y="2567885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n 8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040" y="4272859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12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9" y="871537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n 15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4687" y="2576512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n 19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84687" y="4272860"/>
            <a:ext cx="40671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n 1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3480" y="5875176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n 4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39174" y="2187257"/>
            <a:ext cx="477520" cy="248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3699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Monthly Max and Min Values </a:t>
            </a:r>
          </a:p>
        </p:txBody>
      </p:sp>
      <p:pic>
        <p:nvPicPr>
          <p:cNvPr id="23" name="Imagen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73" y="2183709"/>
            <a:ext cx="46164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47985" y="450800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December </a:t>
            </a:r>
            <a:r>
              <a:rPr lang="en-US" sz="1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Maxima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9216" y="468245"/>
            <a:ext cx="4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December </a:t>
            </a:r>
            <a:r>
              <a:rPr lang="en-US" sz="1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Minima</a:t>
            </a:r>
          </a:p>
        </p:txBody>
      </p:sp>
      <p:pic>
        <p:nvPicPr>
          <p:cNvPr id="14" name="Imagen 22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12" y="872885"/>
            <a:ext cx="40671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26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4" y="2576961"/>
            <a:ext cx="40671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n 30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3" y="4272411"/>
            <a:ext cx="40671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n 33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2474" y="872885"/>
            <a:ext cx="40767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n 37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62474" y="2587385"/>
            <a:ext cx="40767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n 40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6061" y="4284633"/>
            <a:ext cx="40767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n 1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3480" y="5875176"/>
            <a:ext cx="4074795" cy="9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n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9570" y="2183708"/>
            <a:ext cx="46164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259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Medians, Quartiles, &amp; Extremes (CP, DB)</a:t>
            </a:r>
          </a:p>
        </p:txBody>
      </p:sp>
      <p:pic>
        <p:nvPicPr>
          <p:cNvPr id="15" name="Imagen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128" y="724747"/>
            <a:ext cx="7469745" cy="197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n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28" y="2723884"/>
            <a:ext cx="7469745" cy="197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n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344" y="4936331"/>
            <a:ext cx="7469745" cy="17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37094" y="6538823"/>
            <a:ext cx="6512944" cy="21544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Lucida Sans" pitchFamily="34" charset="0"/>
                <a:cs typeface="Lucida Sans" pitchFamily="34" charset="0"/>
              </a:rPr>
              <a:t>    1               2              3              4               5               6              7               8              9              10            11           12  </a:t>
            </a:r>
            <a:endParaRPr lang="en-US" sz="800" b="1" dirty="0"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7433" y="5060849"/>
            <a:ext cx="3726529" cy="2616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   Apalachicola River Discharge, 2008</a:t>
            </a:r>
            <a:endParaRPr lang="en-US" sz="1100" b="1" dirty="0">
              <a:solidFill>
                <a:srgbClr val="6666FF"/>
              </a:solidFill>
              <a:latin typeface="Lucida Sans" pitchFamily="34" charset="0"/>
              <a:cs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74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Model Results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Salinity (2009)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3" name="Sal_2009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 l="8633" t="10321" r="2158" b="14092"/>
          <a:stretch/>
        </p:blipFill>
        <p:spPr>
          <a:xfrm>
            <a:off x="493381" y="901243"/>
            <a:ext cx="8157238" cy="388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2701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1713638" y="4521996"/>
            <a:ext cx="137499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Present conditions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844672" y="4521996"/>
            <a:ext cx="174381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With 0.3 m sea level rise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Sea Level Rise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(National Climate Assessment 2013)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80873" y="5296623"/>
            <a:ext cx="7336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Observed Sea Level Rise in Past </a:t>
            </a:r>
            <a:r>
              <a:rPr lang="en-US" b="1" dirty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100 </a:t>
            </a:r>
            <a:r>
              <a:rPr lang="en-US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years:</a:t>
            </a:r>
          </a:p>
          <a:p>
            <a:pPr marL="233363" indent="-233363"/>
            <a:r>
              <a:rPr lang="en-US" b="1" dirty="0" smtClean="0">
                <a:latin typeface="Lucida Sans" pitchFamily="34" charset="0"/>
                <a:cs typeface="Lucida Sans" pitchFamily="34" charset="0"/>
              </a:rPr>
              <a:t>	0.66 </a:t>
            </a:r>
            <a:r>
              <a:rPr lang="en-US" b="1" dirty="0" err="1" smtClean="0">
                <a:latin typeface="Lucida Sans" pitchFamily="34" charset="0"/>
                <a:cs typeface="Lucida Sans" pitchFamily="34" charset="0"/>
              </a:rPr>
              <a:t>ft</a:t>
            </a:r>
            <a:r>
              <a:rPr lang="en-US" b="1" dirty="0" smtClean="0">
                <a:latin typeface="Lucida Sans" pitchFamily="34" charset="0"/>
                <a:cs typeface="Lucida Sans" pitchFamily="34" charset="0"/>
              </a:rPr>
              <a:t> (8 inches) on average  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[</a:t>
            </a:r>
            <a:r>
              <a:rPr lang="en-US" sz="1400" dirty="0" err="1" smtClean="0">
                <a:latin typeface="Lucida Sans" pitchFamily="34" charset="0"/>
                <a:cs typeface="Lucida Sans" pitchFamily="34" charset="0"/>
              </a:rPr>
              <a:t>Mitchum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 </a:t>
            </a:r>
            <a:r>
              <a:rPr lang="en-US" sz="1400" dirty="0">
                <a:latin typeface="Lucida Sans" pitchFamily="34" charset="0"/>
                <a:cs typeface="Lucida Sans" pitchFamily="34" charset="0"/>
              </a:rPr>
              <a:t>2011; USGCRP, 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2009] </a:t>
            </a:r>
          </a:p>
          <a:p>
            <a:endParaRPr lang="en-US" sz="1200" b="1" dirty="0" smtClean="0">
              <a:solidFill>
                <a:srgbClr val="FF0000"/>
              </a:solidFill>
              <a:latin typeface="Lucida Sans" pitchFamily="34" charset="0"/>
              <a:cs typeface="Lucida Sans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Projected Sea Level Rise in the Coming 100 Years:</a:t>
            </a:r>
            <a:r>
              <a:rPr lang="en-US" dirty="0" smtClean="0">
                <a:latin typeface="Lucida Sans" pitchFamily="34" charset="0"/>
                <a:cs typeface="Lucida Sans" pitchFamily="34" charset="0"/>
              </a:rPr>
              <a:t> </a:t>
            </a:r>
          </a:p>
          <a:p>
            <a:pPr marL="233363" indent="-233363"/>
            <a:r>
              <a:rPr lang="en-US" b="1" dirty="0">
                <a:latin typeface="Lucida Sans" pitchFamily="34" charset="0"/>
                <a:cs typeface="Lucida Sans" pitchFamily="34" charset="0"/>
              </a:rPr>
              <a:t>	</a:t>
            </a:r>
            <a:r>
              <a:rPr lang="en-US" b="1" dirty="0" smtClean="0">
                <a:latin typeface="Lucida Sans" pitchFamily="34" charset="0"/>
                <a:cs typeface="Lucida Sans" pitchFamily="34" charset="0"/>
              </a:rPr>
              <a:t>0.66 </a:t>
            </a:r>
            <a:r>
              <a:rPr lang="en-US" b="1" dirty="0" err="1" smtClean="0">
                <a:latin typeface="Lucida Sans" pitchFamily="34" charset="0"/>
                <a:cs typeface="Lucida Sans" pitchFamily="34" charset="0"/>
              </a:rPr>
              <a:t>ft</a:t>
            </a:r>
            <a:r>
              <a:rPr lang="en-US" b="1" dirty="0" smtClean="0">
                <a:latin typeface="Lucida Sans" pitchFamily="34" charset="0"/>
                <a:cs typeface="Lucida Sans" pitchFamily="34" charset="0"/>
              </a:rPr>
              <a:t> – 6.6 </a:t>
            </a:r>
            <a:r>
              <a:rPr lang="en-US" b="1" dirty="0" err="1" smtClean="0">
                <a:latin typeface="Lucida Sans" pitchFamily="34" charset="0"/>
                <a:cs typeface="Lucida Sans" pitchFamily="34" charset="0"/>
              </a:rPr>
              <a:t>ft</a:t>
            </a:r>
            <a:r>
              <a:rPr lang="en-US" b="1" dirty="0" smtClean="0">
                <a:latin typeface="Lucida Sans" pitchFamily="34" charset="0"/>
                <a:cs typeface="Lucida Sans" pitchFamily="34" charset="0"/>
              </a:rPr>
              <a:t>  (0.2 m – 2.01 m)</a:t>
            </a:r>
            <a:r>
              <a:rPr lang="en-US" dirty="0" smtClean="0">
                <a:latin typeface="Lucida Sans" pitchFamily="34" charset="0"/>
                <a:cs typeface="Lucida Sans" pitchFamily="34" charset="0"/>
              </a:rPr>
              <a:t>  </a:t>
            </a:r>
            <a:r>
              <a:rPr lang="en-US" sz="1400" dirty="0" smtClean="0">
                <a:latin typeface="Lucida Sans" pitchFamily="34" charset="0"/>
                <a:cs typeface="Lucida Sans" pitchFamily="34" charset="0"/>
              </a:rPr>
              <a:t>[NCA, 2013]</a:t>
            </a:r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75329"/>
            <a:ext cx="5943600" cy="44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910624" y="3880885"/>
            <a:ext cx="100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Sans" pitchFamily="34" charset="0"/>
                <a:cs typeface="Lucida Sans" pitchFamily="34" charset="0"/>
              </a:rPr>
              <a:t>0.20 m</a:t>
            </a:r>
            <a:endParaRPr lang="en-US" b="1" dirty="0"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4795" y="3395305"/>
            <a:ext cx="100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Sans" pitchFamily="34" charset="0"/>
                <a:cs typeface="Lucida Sans" pitchFamily="34" charset="0"/>
              </a:rPr>
              <a:t>0.49 m</a:t>
            </a:r>
            <a:endParaRPr lang="en-US" b="1" dirty="0"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8333" y="2420607"/>
            <a:ext cx="100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Sans" pitchFamily="34" charset="0"/>
                <a:cs typeface="Lucida Sans" pitchFamily="34" charset="0"/>
              </a:rPr>
              <a:t>1.19 m</a:t>
            </a:r>
            <a:endParaRPr lang="en-US" b="1" dirty="0"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1238" y="1360845"/>
            <a:ext cx="100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Sans" pitchFamily="34" charset="0"/>
                <a:cs typeface="Lucida Sans" pitchFamily="34" charset="0"/>
              </a:rPr>
              <a:t>2.01 m</a:t>
            </a:r>
            <a:endParaRPr lang="en-US" b="1" dirty="0">
              <a:latin typeface="Lucida Sans" pitchFamily="34" charset="0"/>
              <a:cs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672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089" y="4027253"/>
            <a:ext cx="8719465" cy="257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970982" y="63459"/>
            <a:ext cx="1110498" cy="72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05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3656" y="628595"/>
            <a:ext cx="4599057" cy="316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318432" y="84773"/>
            <a:ext cx="6524954" cy="2769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Hydrologic Modeling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GWRI Watershed Model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)</a:t>
            </a:r>
            <a:endParaRPr lang="en-US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2073" y="44440"/>
            <a:ext cx="789391" cy="102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40210" y="4056204"/>
            <a:ext cx="3314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Observed vs. Simulated UIFs</a:t>
            </a:r>
            <a:endParaRPr lang="en-US" sz="1400" b="1" dirty="0">
              <a:solidFill>
                <a:srgbClr val="6666FF"/>
              </a:solidFill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036" y="4059742"/>
            <a:ext cx="3314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Lake Lanier Watershed</a:t>
            </a:r>
            <a:endParaRPr lang="en-US" sz="1400" b="1" dirty="0">
              <a:solidFill>
                <a:srgbClr val="6666FF"/>
              </a:solidFill>
              <a:latin typeface="Lucida Sans" pitchFamily="34" charset="0"/>
              <a:cs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19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1713638" y="4521996"/>
            <a:ext cx="137499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Present conditions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844672" y="4521996"/>
            <a:ext cx="174381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With 0.3 m sea level rise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Sea Level Rise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(National Climate Assessment 2013)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6448" y="767145"/>
            <a:ext cx="866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CCFF"/>
                </a:solidFill>
                <a:latin typeface="Lucida Sans" pitchFamily="34" charset="0"/>
                <a:cs typeface="Lucida Sans" pitchFamily="34" charset="0"/>
              </a:rPr>
              <a:t>Vulnerable Coastal Areas in the Southeast US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cs typeface="Lucida Sans" pitchFamily="34" charset="0"/>
              </a:rPr>
              <a:t>[Southeast Chapter, NCA, 2013] 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173" y="1221541"/>
            <a:ext cx="7623544" cy="53600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348712" y="3933448"/>
            <a:ext cx="478465" cy="457200"/>
          </a:xfrm>
          <a:prstGeom prst="ellipse">
            <a:avLst/>
          </a:prstGeom>
          <a:noFill/>
          <a:ln w="1905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74705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1713638" y="4521996"/>
            <a:ext cx="137499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Present conditions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844672" y="4521996"/>
            <a:ext cx="174381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With 0.3 m sea level rise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55399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GWRI Model Projections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Effect of Sea Level Rise (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0.3 m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Permanently Inundated Area</a:t>
            </a:r>
          </a:p>
        </p:txBody>
      </p:sp>
      <p:pic>
        <p:nvPicPr>
          <p:cNvPr id="12" name="Picture 11" descr="I:\APALACHICOLA_Step2\Sea level Rise\General View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731" y="1318423"/>
            <a:ext cx="8187071" cy="3849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21155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1713638" y="4521996"/>
            <a:ext cx="137499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Present conditions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844672" y="4521996"/>
            <a:ext cx="174381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With 0.3 m sea level rise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55399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GWRI Model Projections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Effect of Sea Level Rise (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0.3 m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Permanently Inundated Area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(River Delta)</a:t>
            </a:r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404035" y="1350331"/>
            <a:ext cx="8314662" cy="41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922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1713638" y="4521996"/>
            <a:ext cx="137499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Present conditions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844672" y="4521996"/>
            <a:ext cx="174381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With 0.3 m sea level rise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55399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GWRI Model Projections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Effect of Sea Level Rise (0.3 m)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Permanently Inundated Area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(West Pass-Sikes Cut)</a:t>
            </a:r>
          </a:p>
        </p:txBody>
      </p:sp>
      <p:pic>
        <p:nvPicPr>
          <p:cNvPr id="15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584791" y="1187896"/>
            <a:ext cx="8123274" cy="45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06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1713638" y="4521996"/>
            <a:ext cx="137499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Present conditions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844672" y="4521996"/>
            <a:ext cx="174381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With 0.3 m sea level rise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55399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GWRI Model Projections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Effect of Sea Level Rise (0.3 m)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Permanently Inundated Area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(East Pass)</a:t>
            </a:r>
          </a:p>
        </p:txBody>
      </p:sp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105787" y="1084527"/>
            <a:ext cx="6943060" cy="50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922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624" y="1287646"/>
            <a:ext cx="8390753" cy="1947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624" y="3589097"/>
            <a:ext cx="8390753" cy="1923019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6639965" y="6005528"/>
            <a:ext cx="100914" cy="887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365760" algn="l"/>
                <a:tab pos="640080" algn="l"/>
              </a:tabLst>
            </a:pPr>
            <a:endParaRPr lang="en-US" sz="12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861392" y="5911424"/>
            <a:ext cx="1571520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400" b="1" dirty="0" smtClean="0">
                <a:solidFill>
                  <a:srgbClr val="00B050"/>
                </a:solidFill>
                <a:latin typeface="Calibri" pitchFamily="34" charset="0"/>
              </a:rPr>
              <a:t>Present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</a:rPr>
              <a:t> conditions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6639965" y="5709496"/>
            <a:ext cx="100914" cy="88790"/>
          </a:xfrm>
          <a:prstGeom prst="triangle">
            <a:avLst/>
          </a:prstGeom>
          <a:solidFill>
            <a:srgbClr val="760AA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365760" algn="l"/>
                <a:tab pos="640080" algn="l"/>
              </a:tabLst>
            </a:pPr>
            <a:endParaRPr lang="en-US" sz="12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861392" y="5615392"/>
            <a:ext cx="2001510" cy="3077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231775" indent="-231775">
              <a:spcBef>
                <a:spcPts val="0"/>
              </a:spcBef>
              <a:tabLst>
                <a:tab pos="231775" algn="l"/>
              </a:tabLst>
            </a:pPr>
            <a:r>
              <a:rPr lang="en-US" sz="1400" b="1" dirty="0" smtClean="0">
                <a:solidFill>
                  <a:srgbClr val="7030A0"/>
                </a:solidFill>
                <a:latin typeface="Calibri" pitchFamily="34" charset="0"/>
              </a:rPr>
              <a:t>With 0.3 m sea level rise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55399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GWRI Model Projections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– SLR Impact on Salinity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Lucida Sans" pitchFamily="34" charset="0"/>
              </a:rPr>
              <a:t>SLR—0.3 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97" y="5721992"/>
            <a:ext cx="584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Salinity increases by 3 to 8 </a:t>
            </a:r>
            <a:r>
              <a:rPr lang="en-US" b="1" dirty="0" err="1" smtClean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ppt</a:t>
            </a:r>
            <a:r>
              <a:rPr lang="en-US" b="1" dirty="0" smtClean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 across the Bay.</a:t>
            </a:r>
            <a:endParaRPr lang="en-US" b="1" dirty="0">
              <a:solidFill>
                <a:srgbClr val="FF0000"/>
              </a:solidFill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634" y="6310180"/>
            <a:ext cx="462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Lucida Sans" pitchFamily="34" charset="0"/>
                <a:cs typeface="Lucida Sans" pitchFamily="34" charset="0"/>
              </a:rPr>
              <a:t>10 &lt; Salinity &lt; 26  </a:t>
            </a:r>
            <a:r>
              <a:rPr lang="en-US" b="1" dirty="0" err="1" smtClean="0">
                <a:latin typeface="Lucida Sans" pitchFamily="34" charset="0"/>
                <a:cs typeface="Lucida Sans" pitchFamily="34" charset="0"/>
              </a:rPr>
              <a:t>ppt</a:t>
            </a:r>
            <a:endParaRPr lang="en-US" b="1" u="sng" dirty="0" smtClean="0">
              <a:latin typeface="Lucida Sans" pitchFamily="34" charset="0"/>
              <a:cs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271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78215" y="88535"/>
            <a:ext cx="6783531" cy="43088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Recommendation—Way Forward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24578" name="Picture 2" descr="http://www.df6na.de/df6na/Fische/freshwater/Stoer/A_oxy_desotoi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818" y="1694137"/>
            <a:ext cx="3463636" cy="129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5033" y="1368714"/>
            <a:ext cx="1570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Sturgeon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074" y="1732308"/>
            <a:ext cx="1889256" cy="125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99328" y="1417506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Lucida Sans" pitchFamily="34" charset="0"/>
                <a:cs typeface="Lucida Sans" pitchFamily="34" charset="0"/>
              </a:rPr>
              <a:t>American Oysters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882" y="698627"/>
            <a:ext cx="8204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AutoNum type="arabicPeriod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Establish Ecological Requirements </a:t>
            </a:r>
          </a:p>
          <a:p>
            <a:pPr marL="344488" indent="-344488"/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Establish salinity ranges in critical habitats based on historical flow conditions.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892" y="3274932"/>
            <a:ext cx="83709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AutoNum type="arabicPeriod" startAt="2"/>
            </a:pP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Develop Flow Scenarios Associated with Upstream </a:t>
            </a:r>
            <a:r>
              <a:rPr lang="en-US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Dev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/</a:t>
            </a:r>
            <a:r>
              <a:rPr lang="en-US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Mgt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 Plans</a:t>
            </a:r>
          </a:p>
          <a:p>
            <a:pPr marL="344488" indent="-344488"/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Based on demand, climate, and reservoir regulation projections/options.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024" y="6187653"/>
            <a:ext cx="837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3.  Assess Salinity Changes of Alternative Scenarios vs. Historical Baseline over Critical Estuary Habitats</a:t>
            </a:r>
            <a:endParaRPr lang="en-US" b="1" dirty="0" smtClean="0">
              <a:solidFill>
                <a:schemeClr val="bg1">
                  <a:lumMod val="50000"/>
                </a:schemeClr>
              </a:solidFill>
              <a:latin typeface="Lucida Sans" pitchFamily="34" charset="0"/>
              <a:cs typeface="Lucida San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0180" y="3989098"/>
            <a:ext cx="3260819" cy="21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40284" y="4453970"/>
            <a:ext cx="1733913" cy="461665"/>
          </a:xfrm>
          <a:prstGeom prst="rect">
            <a:avLst/>
          </a:prstGeom>
          <a:solidFill>
            <a:srgbClr val="6666FF">
              <a:alpha val="5000"/>
            </a:srgbClr>
          </a:solidFill>
          <a:ln w="19050">
            <a:solidFill>
              <a:srgbClr val="66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Unimpaired Flows:</a:t>
            </a:r>
          </a:p>
          <a:p>
            <a:pPr algn="ctr"/>
            <a:r>
              <a:rPr lang="en-US" sz="12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Historical/Future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74197" y="3907768"/>
            <a:ext cx="1706009" cy="2139351"/>
          </a:xfrm>
          <a:prstGeom prst="roundRect">
            <a:avLst/>
          </a:prstGeom>
          <a:solidFill>
            <a:srgbClr val="6666FF">
              <a:alpha val="10000"/>
            </a:srgbClr>
          </a:solidFill>
          <a:ln w="19050"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380206" y="3907769"/>
            <a:ext cx="1690793" cy="1007866"/>
          </a:xfrm>
          <a:prstGeom prst="roundRect">
            <a:avLst/>
          </a:prstGeom>
          <a:solidFill>
            <a:srgbClr val="FF0000">
              <a:alpha val="5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70999" y="4134868"/>
            <a:ext cx="1733913" cy="461665"/>
          </a:xfrm>
          <a:prstGeom prst="rect">
            <a:avLst/>
          </a:prstGeom>
          <a:solidFill>
            <a:srgbClr val="FF0000">
              <a:alpha val="5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Water Use Targets,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Regulation Policies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380207" y="4915634"/>
            <a:ext cx="1690792" cy="915825"/>
          </a:xfrm>
          <a:prstGeom prst="roundRect">
            <a:avLst/>
          </a:prstGeom>
          <a:solidFill>
            <a:srgbClr val="009999">
              <a:alpha val="4706"/>
            </a:srgbClr>
          </a:solidFill>
          <a:ln w="1905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070999" y="4999703"/>
            <a:ext cx="1733913" cy="276999"/>
          </a:xfrm>
          <a:prstGeom prst="rect">
            <a:avLst/>
          </a:prstGeom>
          <a:solidFill>
            <a:srgbClr val="009999">
              <a:alpha val="4706"/>
            </a:srgbClr>
          </a:solidFill>
          <a:ln w="19050"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Estuary Response</a:t>
            </a:r>
          </a:p>
        </p:txBody>
      </p:sp>
      <p:sp>
        <p:nvSpPr>
          <p:cNvPr id="15" name="Curved Right Arrow 14"/>
          <p:cNvSpPr/>
          <p:nvPr/>
        </p:nvSpPr>
        <p:spPr>
          <a:xfrm rot="10800000">
            <a:off x="8057078" y="4212550"/>
            <a:ext cx="534838" cy="980744"/>
          </a:xfrm>
          <a:prstGeom prst="curvedRightArrow">
            <a:avLst/>
          </a:prstGeom>
          <a:solidFill>
            <a:srgbClr val="996633">
              <a:alpha val="5000"/>
            </a:srgbClr>
          </a:solidFill>
          <a:ln w="19050">
            <a:solidFill>
              <a:srgbClr val="996633"/>
            </a:solidFill>
            <a:headEnd type="stealth"/>
            <a:tailEnd type="stealth"/>
          </a:ln>
          <a:scene3d>
            <a:camera prst="orthographicFront">
              <a:rot lat="0" lon="206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88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8381" y="115913"/>
            <a:ext cx="6791325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Thank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2191" y="2390721"/>
            <a:ext cx="6791325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The future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ain’t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 what it used to be!</a:t>
            </a:r>
          </a:p>
          <a:p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Lucida Sans" pitchFamily="34" charset="0"/>
            </a:endParaRPr>
          </a:p>
          <a:p>
            <a:pPr algn="r"/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itchFamily="34" charset="0"/>
                <a:cs typeface="Lucida Sans" pitchFamily="34" charset="0"/>
              </a:rPr>
              <a:t>Yogi Berra</a:t>
            </a:r>
          </a:p>
        </p:txBody>
      </p:sp>
    </p:spTree>
    <p:extLst>
      <p:ext uri="{BB962C8B-B14F-4D97-AF65-F5344CB8AC3E}">
        <p14:creationId xmlns:p14="http://schemas.microsoft.com/office/powerpoint/2010/main" xmlns="" val="2379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Historical Watershed Response – ACF Watersheds</a:t>
            </a:r>
            <a:endParaRPr lang="en-US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035" y="5412549"/>
            <a:ext cx="86544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Figure B-26</a:t>
            </a:r>
            <a:r>
              <a:rPr lang="en-US" sz="1100" dirty="0"/>
              <a:t>: Average Hydrologic Response by Watershed (1901 - 2009) </a:t>
            </a:r>
            <a:r>
              <a:rPr lang="en-US" sz="1100" dirty="0" smtClean="0"/>
              <a:t>including </a:t>
            </a:r>
            <a:r>
              <a:rPr lang="en-US" sz="1100" dirty="0"/>
              <a:t>Groundwater Recharge </a:t>
            </a:r>
            <a:r>
              <a:rPr lang="en-US" sz="1100" dirty="0" smtClean="0"/>
              <a:t>Flux </a:t>
            </a:r>
            <a:r>
              <a:rPr lang="en-US" sz="1100" dirty="0" err="1"/>
              <a:t>Ug</a:t>
            </a:r>
            <a:r>
              <a:rPr lang="en-US" sz="11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1239" y="1649046"/>
            <a:ext cx="5846999" cy="301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338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What about Other Georgia Basins?</a:t>
            </a:r>
            <a:endParaRPr lang="en-US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9861" y="1790528"/>
            <a:ext cx="2449585" cy="317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1686" y="1790529"/>
            <a:ext cx="2451917" cy="317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2425" y="1790529"/>
            <a:ext cx="2448778" cy="317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23" y="1790528"/>
            <a:ext cx="2447986" cy="317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88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970982" y="63459"/>
            <a:ext cx="1110498" cy="72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260" y="768210"/>
            <a:ext cx="4670363" cy="573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314" y="6539342"/>
            <a:ext cx="5714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ucida Sans" pitchFamily="34" charset="0"/>
                <a:cs typeface="Lucida Sans" pitchFamily="34" charset="0"/>
              </a:rPr>
              <a:t>Figure 3.30</a:t>
            </a:r>
            <a:r>
              <a:rPr lang="en-US" sz="1100" dirty="0">
                <a:latin typeface="Lucida Sans" pitchFamily="34" charset="0"/>
                <a:cs typeface="Lucida Sans" pitchFamily="34" charset="0"/>
              </a:rPr>
              <a:t>: OOA Normalized, 2Yr Average Hydrologic Response (1960 - 2009).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2073" y="44440"/>
            <a:ext cx="789391" cy="102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06942" y="431323"/>
            <a:ext cx="1976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Lucida Sans" pitchFamily="34" charset="0"/>
              </a:rPr>
              <a:t>Key Findings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22981" y="786544"/>
            <a:ext cx="40824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FF"/>
                </a:solidFill>
                <a:latin typeface="Lucida Sans" pitchFamily="34" charset="0"/>
                <a:cs typeface="Lucida Sans" pitchFamily="34" charset="0"/>
              </a:rPr>
              <a:t>Precipitation: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</a:t>
            </a:r>
          </a:p>
          <a:p>
            <a:pPr marL="171450" lvl="0" indent="-171450"/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	Declining by 6%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- 16% across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the  OOA watersheds (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1960-2009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);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lvl="0"/>
            <a:endParaRPr lang="en-US" sz="8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  <a:latin typeface="Lucida Sans" pitchFamily="34" charset="0"/>
                <a:cs typeface="Lucida Sans" pitchFamily="34" charset="0"/>
              </a:rPr>
              <a:t>PET: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 </a:t>
            </a:r>
          </a:p>
          <a:p>
            <a:pPr marL="171450" lvl="0" indent="-171450"/>
            <a:r>
              <a:rPr lang="en-US" sz="1600" b="1" dirty="0"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Increasing by 1% - 3% across OOA;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800" b="1" dirty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Soil moisture: </a:t>
            </a:r>
          </a:p>
          <a:p>
            <a:pPr marL="171450" lvl="0" indent="-171450"/>
            <a:r>
              <a:rPr lang="en-US" sz="1600" b="1" dirty="0">
                <a:solidFill>
                  <a:srgbClr val="009999"/>
                </a:solidFill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Declining by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about 3% - 6% across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OOA;</a:t>
            </a: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endParaRPr lang="en-US" sz="1600" b="1" dirty="0" smtClean="0">
              <a:latin typeface="Lucida Sans" pitchFamily="34" charset="0"/>
              <a:cs typeface="Lucida Sans" pitchFamily="34" charset="0"/>
            </a:endParaRPr>
          </a:p>
          <a:p>
            <a:pPr marL="176213" lvl="0" indent="-176213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6666FF"/>
                </a:solidFill>
                <a:latin typeface="Lucida Sans" pitchFamily="34" charset="0"/>
                <a:cs typeface="Lucida Sans" pitchFamily="34" charset="0"/>
              </a:rPr>
              <a:t>Runoff</a:t>
            </a:r>
            <a:r>
              <a:rPr lang="en-US" sz="1600" b="1" dirty="0" smtClean="0">
                <a:solidFill>
                  <a:srgbClr val="3333FF"/>
                </a:solidFill>
                <a:latin typeface="Lucida Sans" pitchFamily="34" charset="0"/>
                <a:cs typeface="Lucida Sans" pitchFamily="34" charset="0"/>
              </a:rPr>
              <a:t>:</a:t>
            </a:r>
          </a:p>
          <a:p>
            <a:pPr marL="171450" lvl="0" indent="-171450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Declining by 25% </a:t>
            </a:r>
            <a:r>
              <a:rPr lang="en-US" sz="1600" b="1" dirty="0">
                <a:latin typeface="Lucida Sans" pitchFamily="34" charset="0"/>
                <a:cs typeface="Lucida Sans" pitchFamily="34" charset="0"/>
              </a:rPr>
              <a:t>- 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28% in upstream watersheds, and </a:t>
            </a:r>
          </a:p>
          <a:p>
            <a:pPr marL="171450" lvl="0" indent="-171450"/>
            <a:r>
              <a:rPr lang="en-US" sz="1600" b="1" dirty="0">
                <a:latin typeface="Lucida Sans" pitchFamily="34" charset="0"/>
                <a:cs typeface="Lucida Sans" pitchFamily="34" charset="0"/>
              </a:rPr>
              <a:t>	</a:t>
            </a:r>
            <a:r>
              <a:rPr lang="en-US" sz="1600" b="1" dirty="0" smtClean="0">
                <a:latin typeface="Lucida Sans" pitchFamily="34" charset="0"/>
                <a:cs typeface="Lucida Sans" pitchFamily="34" charset="0"/>
              </a:rPr>
              <a:t>by 5% - 20% downstream.  </a:t>
            </a:r>
            <a:endParaRPr lang="en-US" sz="1600" b="1" dirty="0">
              <a:latin typeface="Lucida Sans" pitchFamily="34" charset="0"/>
              <a:cs typeface="Lucida Sans" pitchFamily="34" charset="0"/>
            </a:endParaRPr>
          </a:p>
          <a:p>
            <a:endParaRPr lang="en-US" sz="1600" dirty="0">
              <a:latin typeface="Lucida Sans" pitchFamily="34" charset="0"/>
              <a:cs typeface="Lucida Sans" pitchFamily="34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1187451" y="84773"/>
            <a:ext cx="6783531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OOA: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Changing Hydrology (1960 – 2009)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87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16523</TotalTime>
  <Words>2693</Words>
  <Application>Microsoft Office PowerPoint</Application>
  <PresentationFormat>On-screen Show (4:3)</PresentationFormat>
  <Paragraphs>551</Paragraphs>
  <Slides>67</Slides>
  <Notes>4</Notes>
  <HiddenSlides>47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Default Design</vt:lpstr>
      <vt:lpstr>Drawing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Company>Georgia Institute of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Proposal - Feng Zhang</dc:title>
  <dc:creator>Feng Zhang</dc:creator>
  <cp:lastModifiedBy>checkout</cp:lastModifiedBy>
  <cp:revision>977</cp:revision>
  <cp:lastPrinted>2012-09-12T16:55:49Z</cp:lastPrinted>
  <dcterms:created xsi:type="dcterms:W3CDTF">2007-10-16T18:11:12Z</dcterms:created>
  <dcterms:modified xsi:type="dcterms:W3CDTF">2012-09-26T18:25:50Z</dcterms:modified>
</cp:coreProperties>
</file>